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63"/>
  </p:notesMasterIdLst>
  <p:sldIdLst>
    <p:sldId id="529" r:id="rId2"/>
    <p:sldId id="338" r:id="rId3"/>
    <p:sldId id="576" r:id="rId4"/>
    <p:sldId id="575" r:id="rId5"/>
    <p:sldId id="627" r:id="rId6"/>
    <p:sldId id="642" r:id="rId7"/>
    <p:sldId id="643" r:id="rId8"/>
    <p:sldId id="633" r:id="rId9"/>
    <p:sldId id="632" r:id="rId10"/>
    <p:sldId id="631" r:id="rId11"/>
    <p:sldId id="634" r:id="rId12"/>
    <p:sldId id="635" r:id="rId13"/>
    <p:sldId id="636" r:id="rId14"/>
    <p:sldId id="644" r:id="rId15"/>
    <p:sldId id="637" r:id="rId16"/>
    <p:sldId id="638" r:id="rId17"/>
    <p:sldId id="640" r:id="rId18"/>
    <p:sldId id="645" r:id="rId19"/>
    <p:sldId id="647" r:id="rId20"/>
    <p:sldId id="648" r:id="rId21"/>
    <p:sldId id="639" r:id="rId22"/>
    <p:sldId id="641" r:id="rId23"/>
    <p:sldId id="604" r:id="rId24"/>
    <p:sldId id="649" r:id="rId25"/>
    <p:sldId id="609" r:id="rId26"/>
    <p:sldId id="605" r:id="rId27"/>
    <p:sldId id="610" r:id="rId28"/>
    <p:sldId id="613" r:id="rId29"/>
    <p:sldId id="650" r:id="rId30"/>
    <p:sldId id="651" r:id="rId31"/>
    <p:sldId id="652" r:id="rId32"/>
    <p:sldId id="654" r:id="rId33"/>
    <p:sldId id="653" r:id="rId34"/>
    <p:sldId id="655" r:id="rId35"/>
    <p:sldId id="656" r:id="rId36"/>
    <p:sldId id="657" r:id="rId37"/>
    <p:sldId id="658" r:id="rId38"/>
    <p:sldId id="659" r:id="rId39"/>
    <p:sldId id="646" r:id="rId40"/>
    <p:sldId id="625" r:id="rId41"/>
    <p:sldId id="615" r:id="rId42"/>
    <p:sldId id="616" r:id="rId43"/>
    <p:sldId id="660" r:id="rId44"/>
    <p:sldId id="661" r:id="rId45"/>
    <p:sldId id="614" r:id="rId46"/>
    <p:sldId id="621" r:id="rId47"/>
    <p:sldId id="619" r:id="rId48"/>
    <p:sldId id="617" r:id="rId49"/>
    <p:sldId id="618" r:id="rId50"/>
    <p:sldId id="662" r:id="rId51"/>
    <p:sldId id="663" r:id="rId52"/>
    <p:sldId id="664" r:id="rId53"/>
    <p:sldId id="665" r:id="rId54"/>
    <p:sldId id="666" r:id="rId55"/>
    <p:sldId id="667" r:id="rId56"/>
    <p:sldId id="668" r:id="rId57"/>
    <p:sldId id="669" r:id="rId58"/>
    <p:sldId id="670" r:id="rId59"/>
    <p:sldId id="580" r:id="rId60"/>
    <p:sldId id="574" r:id="rId61"/>
    <p:sldId id="427" r:id="rId6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886"/>
    <a:srgbClr val="C5D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1" autoAdjust="0"/>
    <p:restoredTop sz="94894" autoAdjust="0"/>
  </p:normalViewPr>
  <p:slideViewPr>
    <p:cSldViewPr>
      <p:cViewPr varScale="1">
        <p:scale>
          <a:sx n="107" d="100"/>
          <a:sy n="107" d="100"/>
        </p:scale>
        <p:origin x="1752" y="78"/>
      </p:cViewPr>
      <p:guideLst>
        <p:guide orient="horz" pos="20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52D91A-48D4-408B-8860-2D33D880FE6D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6E27AE-ECE2-44ED-AD19-6101C56A1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46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29000" y="1030167"/>
            <a:ext cx="7146900" cy="15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2" name="Google Shape;11;p2"/>
          <p:cNvGrpSpPr/>
          <p:nvPr/>
        </p:nvGrpSpPr>
        <p:grpSpPr>
          <a:xfrm>
            <a:off x="3409172" y="3239569"/>
            <a:ext cx="5318543" cy="10509527"/>
            <a:chOff x="3485371" y="1424851"/>
            <a:chExt cx="5318543" cy="7882145"/>
          </a:xfrm>
        </p:grpSpPr>
        <p:grpSp>
          <p:nvGrpSpPr>
            <p:cNvPr id="3" name="Google Shape;12;p2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" name="Google Shape;14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" name="Google Shape;15;p2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" name="Google Shape;17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18;p2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" name="Google Shape;20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21;p2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Google Shape;23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24;p2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26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27;p2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" name="Google Shape;29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Google Shape;30;p2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" name="Google Shape;32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3;p2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" name="Google Shape;35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6;p2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38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39;p2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" name="Google Shape;41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42;p2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44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45;p2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" name="Google Shape;47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48;p2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" name="Google Shape;50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51;p2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" name="Google Shape;53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54;p2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" name="Google Shape;56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" name="Google Shape;57;p2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2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666;p11"/>
          <p:cNvGrpSpPr/>
          <p:nvPr/>
        </p:nvGrpSpPr>
        <p:grpSpPr>
          <a:xfrm rot="-5400000" flipH="1">
            <a:off x="1372110" y="5496364"/>
            <a:ext cx="6399779" cy="6154586"/>
            <a:chOff x="8004404" y="372498"/>
            <a:chExt cx="3529549" cy="4525764"/>
          </a:xfrm>
        </p:grpSpPr>
        <p:grpSp>
          <p:nvGrpSpPr>
            <p:cNvPr id="3" name="Google Shape;667;p11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" name="Google Shape;668;p11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669" name="Google Shape;669;p11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0" name="Google Shape;670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oogle Shape;671;p11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72" name="Google Shape;672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3" name="Google Shape;673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674;p11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75" name="Google Shape;675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6" name="Google Shape;676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" name="Google Shape;677;p11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78" name="Google Shape;678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9" name="Google Shape;679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680;p11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81" name="Google Shape;681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2" name="Google Shape;682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683;p11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684" name="Google Shape;684;p11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5" name="Google Shape;685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686;p11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87" name="Google Shape;687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8" name="Google Shape;688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1" name="Google Shape;689;p11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690" name="Google Shape;690;p11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1" name="Google Shape;691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692;p11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93" name="Google Shape;693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4" name="Google Shape;694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695;p11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96" name="Google Shape;696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7" name="Google Shape;697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" name="Google Shape;698;p11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99" name="Google Shape;699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0" name="Google Shape;700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701;p11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02" name="Google Shape;702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3" name="Google Shape;703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704;p11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05" name="Google Shape;705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6" name="Google Shape;706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707;p11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708" name="Google Shape;708;p11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9" name="Google Shape;709;p11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Google Shape;710;p11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711" name="Google Shape;711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2" name="Google Shape;712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Google Shape;713;p11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714" name="Google Shape;714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5" name="Google Shape;715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oogle Shape;716;p11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717" name="Google Shape;717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8" name="Google Shape;718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719;p11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720" name="Google Shape;720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1" name="Google Shape;721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722;p11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723" name="Google Shape;723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4" name="Google Shape;724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oogle Shape;725;p11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7" name="Google Shape;727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728;p11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729" name="Google Shape;729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0" name="Google Shape;730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731;p11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732" name="Google Shape;732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3" name="Google Shape;733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734;p11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735" name="Google Shape;735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6" name="Google Shape;736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737;p11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738" name="Google Shape;738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9" name="Google Shape;739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740;p11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2" name="Google Shape;742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743;p11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744" name="Google Shape;744;p11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5" name="Google Shape;745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746;p11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8" name="Google Shape;748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749;p11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750" name="Google Shape;750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1" name="Google Shape;751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4" name="Google Shape;752;p11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753" name="Google Shape;753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4" name="Google Shape;754;p11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pencils">
  <p:cSld name="Blank - no pencils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" y="0"/>
            <a:ext cx="9144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Dark paper">
  <p:cSld name="One pencil - Dark paper">
    <p:bg>
      <p:bgPr>
        <a:solidFill>
          <a:schemeClr val="accent5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4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" y="0"/>
            <a:ext cx="9144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4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ctrTitle"/>
          </p:nvPr>
        </p:nvSpPr>
        <p:spPr>
          <a:xfrm>
            <a:off x="752800" y="587133"/>
            <a:ext cx="74859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752800" y="2262739"/>
            <a:ext cx="74859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grpSp>
        <p:nvGrpSpPr>
          <p:cNvPr id="2" name="Google Shape;63;p3"/>
          <p:cNvGrpSpPr/>
          <p:nvPr/>
        </p:nvGrpSpPr>
        <p:grpSpPr>
          <a:xfrm>
            <a:off x="3409172" y="3239569"/>
            <a:ext cx="5318543" cy="10509527"/>
            <a:chOff x="3485371" y="1424851"/>
            <a:chExt cx="5318543" cy="7882145"/>
          </a:xfrm>
        </p:grpSpPr>
        <p:grpSp>
          <p:nvGrpSpPr>
            <p:cNvPr id="3" name="Google Shape;64;p3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" name="Google Shape;66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" name="Google Shape;67;p3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" name="Google Shape;69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70;p3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" name="Google Shape;72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73;p3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75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76;p3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" name="Google Shape;78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79;p3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" name="Google Shape;81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Google Shape;82;p3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4" name="Google Shape;84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85;p3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" name="Google Shape;87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88;p3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0" name="Google Shape;90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91;p3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" name="Google Shape;93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94;p3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6" name="Google Shape;96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" name="Google Shape;97;p3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9" name="Google Shape;99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00;p3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2" name="Google Shape;102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" name="Google Shape;103;p3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104" name="Google Shape;104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" name="Google Shape;105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" name="Google Shape;106;p3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07" name="Google Shape;107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8" name="Google Shape;108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09;p3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1" name="Google Shape;111;p3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1652750" y="2882400"/>
            <a:ext cx="58383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Mali"/>
              <a:buChar char="✘"/>
              <a:defRPr sz="2800">
                <a:latin typeface="Mali"/>
                <a:ea typeface="Mali"/>
                <a:cs typeface="Mali"/>
                <a:sym typeface="Mali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8pPr>
            <a:lvl9pPr marL="4114800" lvl="8" indent="-4064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115;p4"/>
          <p:cNvGrpSpPr/>
          <p:nvPr/>
        </p:nvGrpSpPr>
        <p:grpSpPr>
          <a:xfrm rot="599924">
            <a:off x="3521476" y="5396850"/>
            <a:ext cx="468832" cy="9493852"/>
            <a:chOff x="1447800" y="152400"/>
            <a:chExt cx="318597" cy="4838699"/>
          </a:xfrm>
        </p:grpSpPr>
        <p:sp>
          <p:nvSpPr>
            <p:cNvPr id="116" name="Google Shape;116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" name="Google Shape;117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118;p4"/>
          <p:cNvGrpSpPr/>
          <p:nvPr/>
        </p:nvGrpSpPr>
        <p:grpSpPr>
          <a:xfrm rot="1200084">
            <a:off x="1203520" y="4809790"/>
            <a:ext cx="468801" cy="9493215"/>
            <a:chOff x="1600200" y="152400"/>
            <a:chExt cx="318597" cy="4838699"/>
          </a:xfrm>
        </p:grpSpPr>
        <p:sp>
          <p:nvSpPr>
            <p:cNvPr id="119" name="Google Shape;119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oogle Shape;121;p4"/>
          <p:cNvGrpSpPr/>
          <p:nvPr/>
        </p:nvGrpSpPr>
        <p:grpSpPr>
          <a:xfrm rot="1799848">
            <a:off x="34414" y="4935077"/>
            <a:ext cx="468820" cy="9493609"/>
            <a:chOff x="533400" y="152400"/>
            <a:chExt cx="318597" cy="4838699"/>
          </a:xfrm>
        </p:grpSpPr>
        <p:sp>
          <p:nvSpPr>
            <p:cNvPr id="122" name="Google Shape;122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124;p4"/>
          <p:cNvGrpSpPr/>
          <p:nvPr/>
        </p:nvGrpSpPr>
        <p:grpSpPr>
          <a:xfrm rot="2399941">
            <a:off x="-1049427" y="3544290"/>
            <a:ext cx="468795" cy="9493100"/>
            <a:chOff x="685800" y="152400"/>
            <a:chExt cx="318597" cy="4838699"/>
          </a:xfrm>
        </p:grpSpPr>
        <p:sp>
          <p:nvSpPr>
            <p:cNvPr id="125" name="Google Shape;125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oogle Shape;127;p4"/>
          <p:cNvGrpSpPr/>
          <p:nvPr/>
        </p:nvGrpSpPr>
        <p:grpSpPr>
          <a:xfrm rot="2999880">
            <a:off x="-1785118" y="2409815"/>
            <a:ext cx="625088" cy="7120136"/>
            <a:chOff x="838200" y="152400"/>
            <a:chExt cx="318597" cy="4838699"/>
          </a:xfrm>
        </p:grpSpPr>
        <p:sp>
          <p:nvSpPr>
            <p:cNvPr id="128" name="Google Shape;128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" name="Google Shape;129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oogle Shape;130;p4"/>
          <p:cNvGrpSpPr/>
          <p:nvPr/>
        </p:nvGrpSpPr>
        <p:grpSpPr>
          <a:xfrm rot="3600035">
            <a:off x="-2332744" y="1293693"/>
            <a:ext cx="625057" cy="7119788"/>
            <a:chOff x="990600" y="152400"/>
            <a:chExt cx="318597" cy="4838699"/>
          </a:xfrm>
        </p:grpSpPr>
        <p:sp>
          <p:nvSpPr>
            <p:cNvPr id="131" name="Google Shape;131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" name="Google Shape;132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133;p4"/>
          <p:cNvGrpSpPr/>
          <p:nvPr/>
        </p:nvGrpSpPr>
        <p:grpSpPr>
          <a:xfrm rot="5400000">
            <a:off x="-2332743" y="-1884939"/>
            <a:ext cx="625045" cy="7119661"/>
            <a:chOff x="3663063" y="152400"/>
            <a:chExt cx="318597" cy="4838699"/>
          </a:xfrm>
        </p:grpSpPr>
        <p:sp>
          <p:nvSpPr>
            <p:cNvPr id="134" name="Google Shape;134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136;p4"/>
          <p:cNvGrpSpPr/>
          <p:nvPr/>
        </p:nvGrpSpPr>
        <p:grpSpPr>
          <a:xfrm rot="4800076">
            <a:off x="-1862189" y="-2258493"/>
            <a:ext cx="625109" cy="7120389"/>
            <a:chOff x="1295400" y="152400"/>
            <a:chExt cx="318597" cy="4838699"/>
          </a:xfrm>
        </p:grpSpPr>
        <p:sp>
          <p:nvSpPr>
            <p:cNvPr id="137" name="Google Shape;137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38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139;p4"/>
          <p:cNvGrpSpPr/>
          <p:nvPr/>
        </p:nvGrpSpPr>
        <p:grpSpPr>
          <a:xfrm rot="-10579780">
            <a:off x="6292864" y="-8294510"/>
            <a:ext cx="468822" cy="9493644"/>
            <a:chOff x="1447800" y="152400"/>
            <a:chExt cx="318597" cy="4838699"/>
          </a:xfrm>
        </p:grpSpPr>
        <p:sp>
          <p:nvSpPr>
            <p:cNvPr id="140" name="Google Shape;140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" name="Google Shape;141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42;p4"/>
          <p:cNvGrpSpPr/>
          <p:nvPr/>
        </p:nvGrpSpPr>
        <p:grpSpPr>
          <a:xfrm rot="-9950062">
            <a:off x="7352097" y="-7400767"/>
            <a:ext cx="468798" cy="9493160"/>
            <a:chOff x="1600200" y="152400"/>
            <a:chExt cx="318597" cy="4838699"/>
          </a:xfrm>
        </p:grpSpPr>
        <p:sp>
          <p:nvSpPr>
            <p:cNvPr id="143" name="Google Shape;143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" name="Google Shape;144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oogle Shape;145;p4"/>
          <p:cNvGrpSpPr/>
          <p:nvPr/>
        </p:nvGrpSpPr>
        <p:grpSpPr>
          <a:xfrm rot="-8674393">
            <a:off x="9511354" y="-6994843"/>
            <a:ext cx="468831" cy="9493828"/>
            <a:chOff x="533400" y="152400"/>
            <a:chExt cx="318597" cy="4838699"/>
          </a:xfrm>
        </p:grpSpPr>
        <p:sp>
          <p:nvSpPr>
            <p:cNvPr id="146" name="Google Shape;146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" name="Google Shape;147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148;p4"/>
          <p:cNvGrpSpPr/>
          <p:nvPr/>
        </p:nvGrpSpPr>
        <p:grpSpPr>
          <a:xfrm rot="-7873507">
            <a:off x="10483279" y="-3578467"/>
            <a:ext cx="625057" cy="7119801"/>
            <a:chOff x="685800" y="152400"/>
            <a:chExt cx="318597" cy="4838699"/>
          </a:xfrm>
        </p:grpSpPr>
        <p:sp>
          <p:nvSpPr>
            <p:cNvPr id="149" name="Google Shape;149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151;p4"/>
          <p:cNvGrpSpPr/>
          <p:nvPr/>
        </p:nvGrpSpPr>
        <p:grpSpPr>
          <a:xfrm rot="-7606867">
            <a:off x="10417863" y="-2258480"/>
            <a:ext cx="625105" cy="7120347"/>
            <a:chOff x="838200" y="152400"/>
            <a:chExt cx="318597" cy="4838699"/>
          </a:xfrm>
        </p:grpSpPr>
        <p:sp>
          <p:nvSpPr>
            <p:cNvPr id="152" name="Google Shape;152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" name="Google Shape;153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154;p4"/>
          <p:cNvGrpSpPr/>
          <p:nvPr/>
        </p:nvGrpSpPr>
        <p:grpSpPr>
          <a:xfrm rot="-5400000">
            <a:off x="11115442" y="1293759"/>
            <a:ext cx="625045" cy="7119661"/>
            <a:chOff x="990600" y="152400"/>
            <a:chExt cx="318597" cy="4838699"/>
          </a:xfrm>
        </p:grpSpPr>
        <p:sp>
          <p:nvSpPr>
            <p:cNvPr id="155" name="Google Shape;155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157;p4"/>
          <p:cNvGrpSpPr/>
          <p:nvPr/>
        </p:nvGrpSpPr>
        <p:grpSpPr>
          <a:xfrm rot="-5400000">
            <a:off x="11572639" y="1792982"/>
            <a:ext cx="625045" cy="7119661"/>
            <a:chOff x="3663063" y="152400"/>
            <a:chExt cx="318597" cy="4838699"/>
          </a:xfrm>
        </p:grpSpPr>
        <p:sp>
          <p:nvSpPr>
            <p:cNvPr id="158" name="Google Shape;158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60;p4"/>
          <p:cNvGrpSpPr/>
          <p:nvPr/>
        </p:nvGrpSpPr>
        <p:grpSpPr>
          <a:xfrm rot="-3998544">
            <a:off x="10787281" y="4401128"/>
            <a:ext cx="625084" cy="7120102"/>
            <a:chOff x="1295400" y="152400"/>
            <a:chExt cx="318597" cy="4838699"/>
          </a:xfrm>
        </p:grpSpPr>
        <p:sp>
          <p:nvSpPr>
            <p:cNvPr id="161" name="Google Shape;161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4"/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/>
          <p:nvPr/>
        </p:nvSpPr>
        <p:spPr>
          <a:xfrm rot="197195">
            <a:off x="572737" y="1325389"/>
            <a:ext cx="2440148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829000" y="702267"/>
            <a:ext cx="69021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829000" y="1803399"/>
            <a:ext cx="6902100" cy="44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✘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7" name="Google Shape;167;p5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168;p5"/>
          <p:cNvGrpSpPr/>
          <p:nvPr/>
        </p:nvGrpSpPr>
        <p:grpSpPr>
          <a:xfrm>
            <a:off x="8004405" y="556396"/>
            <a:ext cx="3529549" cy="6034352"/>
            <a:chOff x="8004404" y="372498"/>
            <a:chExt cx="3529549" cy="4525764"/>
          </a:xfrm>
        </p:grpSpPr>
        <p:grpSp>
          <p:nvGrpSpPr>
            <p:cNvPr id="3" name="Google Shape;169;p5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" name="Google Shape;170;p5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171" name="Google Shape;171;p5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2" name="Google Shape;172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oogle Shape;173;p5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74" name="Google Shape;174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5" name="Google Shape;175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176;p5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8" name="Google Shape;178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" name="Google Shape;179;p5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180" name="Google Shape;180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1" name="Google Shape;181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182;p5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183" name="Google Shape;183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4" name="Google Shape;184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185;p5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186" name="Google Shape;186;p5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7" name="Google Shape;187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188;p5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189" name="Google Shape;189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0" name="Google Shape;190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1" name="Google Shape;191;p5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192" name="Google Shape;192;p5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3" name="Google Shape;193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194;p5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95" name="Google Shape;195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6" name="Google Shape;196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197;p5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98" name="Google Shape;198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9" name="Google Shape;199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" name="Google Shape;200;p5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01" name="Google Shape;201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2" name="Google Shape;202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203;p5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04" name="Google Shape;204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5" name="Google Shape;205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206;p5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07" name="Google Shape;207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8" name="Google Shape;208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209;p5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210" name="Google Shape;210;p5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11" name="Google Shape;211;p5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Google Shape;212;p5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4" name="Google Shape;214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Google Shape;215;p5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7" name="Google Shape;217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oogle Shape;218;p5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0" name="Google Shape;220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21;p5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3" name="Google Shape;223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224;p5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6" name="Google Shape;226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oogle Shape;227;p5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9" name="Google Shape;229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30;p5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2" name="Google Shape;232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233;p5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234" name="Google Shape;234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5" name="Google Shape;235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36;p5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8" name="Google Shape;238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239;p5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1" name="Google Shape;241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242;p5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" name="Google Shape;244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245;p5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7" name="Google Shape;247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248;p5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0" name="Google Shape;250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251;p5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3" name="Google Shape;253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" name="Google Shape;254;p5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" name="Google Shape;256;p5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image">
  <p:cSld name="Title + text + image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"/>
          <p:cNvPicPr preferRelativeResize="0"/>
          <p:nvPr/>
        </p:nvPicPr>
        <p:blipFill rotWithShape="1">
          <a:blip r:embed="rId2" cstate="print">
            <a:alphaModFix/>
          </a:blip>
          <a:srcRect r="50097"/>
          <a:stretch/>
        </p:blipFill>
        <p:spPr>
          <a:xfrm>
            <a:off x="0" y="0"/>
            <a:ext cx="4563024" cy="6858000"/>
          </a:xfrm>
          <a:prstGeom prst="rect">
            <a:avLst/>
          </a:prstGeom>
          <a:noFill/>
          <a:ln>
            <a:noFill/>
          </a:ln>
          <a:effectLst>
            <a:outerShdw blurRad="114300" dist="9525" algn="bl" rotWithShape="0">
              <a:schemeClr val="dk1">
                <a:alpha val="30000"/>
              </a:schemeClr>
            </a:outerShdw>
          </a:effectLst>
        </p:spPr>
      </p:pic>
      <p:sp>
        <p:nvSpPr>
          <p:cNvPr id="259" name="Google Shape;259;p6"/>
          <p:cNvSpPr/>
          <p:nvPr/>
        </p:nvSpPr>
        <p:spPr>
          <a:xfrm rot="197195">
            <a:off x="267937" y="1934989"/>
            <a:ext cx="2440148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524200" y="1311867"/>
            <a:ext cx="34461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1" name="Google Shape;261;p6"/>
          <p:cNvSpPr txBox="1">
            <a:spLocks noGrp="1"/>
          </p:cNvSpPr>
          <p:nvPr>
            <p:ph type="body" idx="1"/>
          </p:nvPr>
        </p:nvSpPr>
        <p:spPr>
          <a:xfrm>
            <a:off x="524200" y="2413000"/>
            <a:ext cx="3446100" cy="34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2" name="Google Shape;262;p6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263;p6"/>
          <p:cNvGrpSpPr/>
          <p:nvPr/>
        </p:nvGrpSpPr>
        <p:grpSpPr>
          <a:xfrm>
            <a:off x="8004405" y="556396"/>
            <a:ext cx="3529549" cy="6034352"/>
            <a:chOff x="8004404" y="372498"/>
            <a:chExt cx="3529549" cy="4525764"/>
          </a:xfrm>
        </p:grpSpPr>
        <p:grpSp>
          <p:nvGrpSpPr>
            <p:cNvPr id="3" name="Google Shape;264;p6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" name="Google Shape;265;p6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266" name="Google Shape;266;p6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7" name="Google Shape;267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oogle Shape;268;p6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69" name="Google Shape;269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0" name="Google Shape;270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271;p6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72" name="Google Shape;272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3" name="Google Shape;273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" name="Google Shape;274;p6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75" name="Google Shape;275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6" name="Google Shape;276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277;p6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78" name="Google Shape;278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9" name="Google Shape;279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280;p6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281" name="Google Shape;281;p6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2" name="Google Shape;282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283;p6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84" name="Google Shape;284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5" name="Google Shape;285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1" name="Google Shape;286;p6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287" name="Google Shape;287;p6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8" name="Google Shape;288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289;p6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90" name="Google Shape;290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1" name="Google Shape;291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292;p6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93" name="Google Shape;293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4" name="Google Shape;294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" name="Google Shape;295;p6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96" name="Google Shape;296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7" name="Google Shape;297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298;p6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99" name="Google Shape;299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0" name="Google Shape;300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301;p6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02" name="Google Shape;302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3" name="Google Shape;303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304;p6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6" name="Google Shape;306;p6"/>
                <p:cNvPicPr preferRelativeResize="0"/>
                <p:nvPr/>
              </p:nvPicPr>
              <p:blipFill>
                <a:blip r:embed="rId3" cstate="print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Google Shape;307;p6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9" name="Google Shape;309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Google Shape;310;p6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2" name="Google Shape;312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oogle Shape;313;p6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314" name="Google Shape;314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5" name="Google Shape;315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316;p6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8" name="Google Shape;318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319;p6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320" name="Google Shape;320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1" name="Google Shape;321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oogle Shape;322;p6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4" name="Google Shape;324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325;p6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7" name="Google Shape;327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328;p6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329" name="Google Shape;329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0" name="Google Shape;330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331;p6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332" name="Google Shape;332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3" name="Google Shape;333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334;p6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335" name="Google Shape;335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6" name="Google Shape;336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337;p6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338" name="Google Shape;338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9" name="Google Shape;339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0;p6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341" name="Google Shape;341;p6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2" name="Google Shape;342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3;p6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344" name="Google Shape;344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5" name="Google Shape;345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6;p6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347" name="Google Shape;347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8" name="Google Shape;348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6" name="Google Shape;349;p6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350" name="Google Shape;350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1" name="Google Shape;351;p6"/>
              <p:cNvPicPr preferRelativeResize="0"/>
              <p:nvPr/>
            </p:nvPicPr>
            <p:blipFill>
              <a:blip r:embed="rId3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829000" y="702267"/>
            <a:ext cx="69021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4" name="Google Shape;354;p7"/>
          <p:cNvSpPr txBox="1">
            <a:spLocks noGrp="1"/>
          </p:cNvSpPr>
          <p:nvPr>
            <p:ph type="body" idx="1"/>
          </p:nvPr>
        </p:nvSpPr>
        <p:spPr>
          <a:xfrm>
            <a:off x="829000" y="1803400"/>
            <a:ext cx="32175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5" name="Google Shape;355;p7"/>
          <p:cNvSpPr txBox="1">
            <a:spLocks noGrp="1"/>
          </p:cNvSpPr>
          <p:nvPr>
            <p:ph type="body" idx="2"/>
          </p:nvPr>
        </p:nvSpPr>
        <p:spPr>
          <a:xfrm>
            <a:off x="4513595" y="1803400"/>
            <a:ext cx="32175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6" name="Google Shape;356;p7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357;p7"/>
          <p:cNvGrpSpPr/>
          <p:nvPr/>
        </p:nvGrpSpPr>
        <p:grpSpPr>
          <a:xfrm>
            <a:off x="8004405" y="556396"/>
            <a:ext cx="3529549" cy="6034352"/>
            <a:chOff x="8004404" y="372498"/>
            <a:chExt cx="3529549" cy="4525764"/>
          </a:xfrm>
        </p:grpSpPr>
        <p:grpSp>
          <p:nvGrpSpPr>
            <p:cNvPr id="3" name="Google Shape;358;p7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" name="Google Shape;359;p7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360" name="Google Shape;360;p7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1" name="Google Shape;361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oogle Shape;362;p7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63" name="Google Shape;363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4" name="Google Shape;364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365;p7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66" name="Google Shape;366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7" name="Google Shape;367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" name="Google Shape;368;p7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69" name="Google Shape;369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0" name="Google Shape;370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371;p7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72" name="Google Shape;372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" name="Google Shape;373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374;p7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375" name="Google Shape;375;p7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6" name="Google Shape;376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377;p7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78" name="Google Shape;378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9" name="Google Shape;379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1" name="Google Shape;380;p7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381" name="Google Shape;381;p7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2" name="Google Shape;382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383;p7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84" name="Google Shape;384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5" name="Google Shape;385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386;p7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87" name="Google Shape;387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8" name="Google Shape;388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" name="Google Shape;389;p7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90" name="Google Shape;390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1" name="Google Shape;391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392;p7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93" name="Google Shape;393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4" name="Google Shape;394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395;p7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96" name="Google Shape;396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7" name="Google Shape;397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398;p7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99" name="Google Shape;399;p7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0" name="Google Shape;400;p7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Google Shape;401;p7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02" name="Google Shape;402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3" name="Google Shape;403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Google Shape;404;p7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05" name="Google Shape;405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6" name="Google Shape;406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oogle Shape;407;p7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08" name="Google Shape;408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9" name="Google Shape;409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410;p7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11" name="Google Shape;411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2" name="Google Shape;412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413;p7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14" name="Google Shape;414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5" name="Google Shape;415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oogle Shape;416;p7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17" name="Google Shape;417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8" name="Google Shape;418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419;p7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420" name="Google Shape;420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1" name="Google Shape;421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422;p7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4" name="Google Shape;424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425;p7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7" name="Google Shape;427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428;p7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429" name="Google Shape;429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0" name="Google Shape;430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431;p7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432" name="Google Shape;432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3" name="Google Shape;433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434;p7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6" name="Google Shape;436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437;p7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438" name="Google Shape;438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9" name="Google Shape;439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440;p7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441" name="Google Shape;441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2" name="Google Shape;442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2" name="Google Shape;443;p7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444" name="Google Shape;444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5" name="Google Shape;445;p7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6" name="Google Shape;446;p7"/>
          <p:cNvSpPr/>
          <p:nvPr/>
        </p:nvSpPr>
        <p:spPr>
          <a:xfrm rot="197195">
            <a:off x="572737" y="1325389"/>
            <a:ext cx="2440148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"/>
          <p:cNvSpPr txBox="1">
            <a:spLocks noGrp="1"/>
          </p:cNvSpPr>
          <p:nvPr>
            <p:ph type="title"/>
          </p:nvPr>
        </p:nvSpPr>
        <p:spPr>
          <a:xfrm>
            <a:off x="829000" y="702267"/>
            <a:ext cx="69021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9" name="Google Shape;449;p8"/>
          <p:cNvSpPr txBox="1">
            <a:spLocks noGrp="1"/>
          </p:cNvSpPr>
          <p:nvPr>
            <p:ph type="body" idx="1"/>
          </p:nvPr>
        </p:nvSpPr>
        <p:spPr>
          <a:xfrm>
            <a:off x="829000" y="1803400"/>
            <a:ext cx="20445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50" name="Google Shape;450;p8"/>
          <p:cNvSpPr txBox="1">
            <a:spLocks noGrp="1"/>
          </p:cNvSpPr>
          <p:nvPr>
            <p:ph type="body" idx="2"/>
          </p:nvPr>
        </p:nvSpPr>
        <p:spPr>
          <a:xfrm>
            <a:off x="3257803" y="1803400"/>
            <a:ext cx="20445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51" name="Google Shape;451;p8"/>
          <p:cNvSpPr txBox="1">
            <a:spLocks noGrp="1"/>
          </p:cNvSpPr>
          <p:nvPr>
            <p:ph type="body" idx="3"/>
          </p:nvPr>
        </p:nvSpPr>
        <p:spPr>
          <a:xfrm>
            <a:off x="5686607" y="1803400"/>
            <a:ext cx="20445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52" name="Google Shape;452;p8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453;p8"/>
          <p:cNvGrpSpPr/>
          <p:nvPr/>
        </p:nvGrpSpPr>
        <p:grpSpPr>
          <a:xfrm>
            <a:off x="8004405" y="556396"/>
            <a:ext cx="3529549" cy="6034352"/>
            <a:chOff x="8004404" y="372498"/>
            <a:chExt cx="3529549" cy="4525764"/>
          </a:xfrm>
        </p:grpSpPr>
        <p:grpSp>
          <p:nvGrpSpPr>
            <p:cNvPr id="3" name="Google Shape;454;p8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" name="Google Shape;455;p8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456" name="Google Shape;456;p8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57" name="Google Shape;457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oogle Shape;458;p8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459" name="Google Shape;459;p8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60" name="Google Shape;460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461;p8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462" name="Google Shape;462;p8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63" name="Google Shape;463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" name="Google Shape;464;p8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465" name="Google Shape;465;p8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66" name="Google Shape;466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467;p8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468" name="Google Shape;468;p8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69" name="Google Shape;469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470;p8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471" name="Google Shape;471;p8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72" name="Google Shape;472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473;p8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474" name="Google Shape;474;p8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75" name="Google Shape;475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1" name="Google Shape;476;p8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477" name="Google Shape;477;p8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78" name="Google Shape;478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479;p8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480" name="Google Shape;480;p8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81" name="Google Shape;481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482;p8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483" name="Google Shape;483;p8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84" name="Google Shape;484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" name="Google Shape;485;p8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486" name="Google Shape;486;p8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87" name="Google Shape;487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488;p8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489" name="Google Shape;489;p8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90" name="Google Shape;490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491;p8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492" name="Google Shape;492;p8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93" name="Google Shape;493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494;p8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495" name="Google Shape;495;p8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96" name="Google Shape;496;p8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Google Shape;497;p8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98" name="Google Shape;498;p8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9" name="Google Shape;499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Google Shape;500;p8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501" name="Google Shape;501;p8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2" name="Google Shape;502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oogle Shape;503;p8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504" name="Google Shape;504;p8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5" name="Google Shape;505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506;p8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507" name="Google Shape;507;p8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8" name="Google Shape;508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509;p8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510" name="Google Shape;510;p8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11" name="Google Shape;511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oogle Shape;512;p8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513" name="Google Shape;513;p8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14" name="Google Shape;514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515;p8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516" name="Google Shape;516;p8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17" name="Google Shape;517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518;p8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519" name="Google Shape;519;p8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0" name="Google Shape;520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521;p8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522" name="Google Shape;522;p8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3" name="Google Shape;523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524;p8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525" name="Google Shape;525;p8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6" name="Google Shape;526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527;p8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528" name="Google Shape;528;p8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9" name="Google Shape;529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530;p8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531" name="Google Shape;531;p8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2" name="Google Shape;532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533;p8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534" name="Google Shape;534;p8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5" name="Google Shape;535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536;p8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537" name="Google Shape;537;p8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8" name="Google Shape;538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3" name="Google Shape;539;p8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540" name="Google Shape;540;p8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41" name="Google Shape;541;p8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42" name="Google Shape;542;p8"/>
          <p:cNvSpPr/>
          <p:nvPr/>
        </p:nvSpPr>
        <p:spPr>
          <a:xfrm rot="197195">
            <a:off x="572737" y="1325389"/>
            <a:ext cx="2440148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"/>
          <p:cNvSpPr txBox="1">
            <a:spLocks noGrp="1"/>
          </p:cNvSpPr>
          <p:nvPr>
            <p:ph type="title"/>
          </p:nvPr>
        </p:nvSpPr>
        <p:spPr>
          <a:xfrm>
            <a:off x="829000" y="702267"/>
            <a:ext cx="69021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45" name="Google Shape;545;p9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546;p9"/>
          <p:cNvGrpSpPr/>
          <p:nvPr/>
        </p:nvGrpSpPr>
        <p:grpSpPr>
          <a:xfrm>
            <a:off x="8004405" y="556396"/>
            <a:ext cx="3529549" cy="6034352"/>
            <a:chOff x="8004404" y="372498"/>
            <a:chExt cx="3529549" cy="4525764"/>
          </a:xfrm>
        </p:grpSpPr>
        <p:grpSp>
          <p:nvGrpSpPr>
            <p:cNvPr id="3" name="Google Shape;547;p9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" name="Google Shape;548;p9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549" name="Google Shape;549;p9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0" name="Google Shape;550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oogle Shape;551;p9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52" name="Google Shape;552;p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3" name="Google Shape;553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" name="Google Shape;554;p9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55" name="Google Shape;555;p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6" name="Google Shape;556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" name="Google Shape;557;p9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58" name="Google Shape;558;p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9" name="Google Shape;559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" name="Google Shape;560;p9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2" name="Google Shape;562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" name="Google Shape;563;p9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564" name="Google Shape;564;p9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5" name="Google Shape;565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" name="Google Shape;566;p9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67" name="Google Shape;567;p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8" name="Google Shape;568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1" name="Google Shape;569;p9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570" name="Google Shape;570;p9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1" name="Google Shape;571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" name="Google Shape;572;p9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73" name="Google Shape;573;p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4" name="Google Shape;574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" name="Google Shape;575;p9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76" name="Google Shape;576;p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7" name="Google Shape;577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" name="Google Shape;578;p9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79" name="Google Shape;579;p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0" name="Google Shape;580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" name="Google Shape;581;p9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82" name="Google Shape;582;p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3" name="Google Shape;583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" name="Google Shape;584;p9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85" name="Google Shape;585;p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6" name="Google Shape;586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" name="Google Shape;587;p9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588" name="Google Shape;588;p9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9" name="Google Shape;589;p9"/>
                <p:cNvPicPr preferRelativeResize="0"/>
                <p:nvPr/>
              </p:nvPicPr>
              <p:blipFill>
                <a:blip r:embed="rId2" cstate="print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Google Shape;590;p9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591" name="Google Shape;591;p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2" name="Google Shape;592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Google Shape;593;p9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594" name="Google Shape;594;p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5" name="Google Shape;595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oogle Shape;596;p9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597" name="Google Shape;597;p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8" name="Google Shape;598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599;p9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600" name="Google Shape;600;p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01" name="Google Shape;601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602;p9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603" name="Google Shape;603;p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04" name="Google Shape;604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oogle Shape;605;p9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606" name="Google Shape;606;p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07" name="Google Shape;607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608;p9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609" name="Google Shape;609;p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0" name="Google Shape;610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611;p9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612" name="Google Shape;612;p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3" name="Google Shape;613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614;p9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615" name="Google Shape;615;p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6" name="Google Shape;616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617;p9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618" name="Google Shape;618;p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9" name="Google Shape;619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620;p9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621" name="Google Shape;621;p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2" name="Google Shape;622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623;p9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624" name="Google Shape;624;p9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5" name="Google Shape;625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626;p9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627" name="Google Shape;627;p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8" name="Google Shape;628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629;p9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630" name="Google Shape;630;p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31" name="Google Shape;631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6" name="Google Shape;632;p9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633" name="Google Shape;633;p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34" name="Google Shape;634;p9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5" name="Google Shape;635;p9"/>
          <p:cNvSpPr/>
          <p:nvPr/>
        </p:nvSpPr>
        <p:spPr>
          <a:xfrm rot="197195">
            <a:off x="572737" y="1325389"/>
            <a:ext cx="2440148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"/>
          <p:cNvSpPr txBox="1">
            <a:spLocks noGrp="1"/>
          </p:cNvSpPr>
          <p:nvPr>
            <p:ph type="body" idx="1"/>
          </p:nvPr>
        </p:nvSpPr>
        <p:spPr>
          <a:xfrm>
            <a:off x="457200" y="5163872"/>
            <a:ext cx="8229600" cy="4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38" name="Google Shape;638;p10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grpSp>
        <p:nvGrpSpPr>
          <p:cNvPr id="2" name="Google Shape;639;p10"/>
          <p:cNvGrpSpPr/>
          <p:nvPr/>
        </p:nvGrpSpPr>
        <p:grpSpPr>
          <a:xfrm flipH="1">
            <a:off x="3794024" y="5780161"/>
            <a:ext cx="1555943" cy="5407729"/>
            <a:chOff x="1494773" y="4335120"/>
            <a:chExt cx="1555943" cy="4055797"/>
          </a:xfrm>
        </p:grpSpPr>
        <p:grpSp>
          <p:nvGrpSpPr>
            <p:cNvPr id="3" name="Google Shape;640;p10"/>
            <p:cNvGrpSpPr/>
            <p:nvPr/>
          </p:nvGrpSpPr>
          <p:grpSpPr>
            <a:xfrm flipH="1">
              <a:off x="2783668" y="4335120"/>
              <a:ext cx="267048" cy="4055797"/>
              <a:chOff x="1447800" y="152400"/>
              <a:chExt cx="318597" cy="4838699"/>
            </a:xfrm>
          </p:grpSpPr>
          <p:sp>
            <p:nvSpPr>
              <p:cNvPr id="641" name="Google Shape;641;p10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2" name="Google Shape;642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" name="Google Shape;643;p10"/>
            <p:cNvGrpSpPr/>
            <p:nvPr/>
          </p:nvGrpSpPr>
          <p:grpSpPr>
            <a:xfrm flipH="1">
              <a:off x="2599550" y="4335120"/>
              <a:ext cx="267048" cy="4055797"/>
              <a:chOff x="1600200" y="152400"/>
              <a:chExt cx="318597" cy="4838699"/>
            </a:xfrm>
          </p:grpSpPr>
          <p:sp>
            <p:nvSpPr>
              <p:cNvPr id="644" name="Google Shape;644;p10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5" name="Google Shape;645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646;p10"/>
            <p:cNvGrpSpPr/>
            <p:nvPr/>
          </p:nvGrpSpPr>
          <p:grpSpPr>
            <a:xfrm flipH="1">
              <a:off x="2415362" y="4335120"/>
              <a:ext cx="267048" cy="4055797"/>
              <a:chOff x="533400" y="152400"/>
              <a:chExt cx="318597" cy="4838699"/>
            </a:xfrm>
          </p:grpSpPr>
          <p:sp>
            <p:nvSpPr>
              <p:cNvPr id="647" name="Google Shape;647;p10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8" name="Google Shape;648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649;p10"/>
            <p:cNvGrpSpPr/>
            <p:nvPr/>
          </p:nvGrpSpPr>
          <p:grpSpPr>
            <a:xfrm flipH="1">
              <a:off x="2231244" y="4335120"/>
              <a:ext cx="267048" cy="4055797"/>
              <a:chOff x="685800" y="152400"/>
              <a:chExt cx="318597" cy="4838699"/>
            </a:xfrm>
          </p:grpSpPr>
          <p:sp>
            <p:nvSpPr>
              <p:cNvPr id="650" name="Google Shape;650;p10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1" name="Google Shape;651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652;p10"/>
            <p:cNvGrpSpPr/>
            <p:nvPr/>
          </p:nvGrpSpPr>
          <p:grpSpPr>
            <a:xfrm flipH="1">
              <a:off x="2047127" y="4335120"/>
              <a:ext cx="267048" cy="4055797"/>
              <a:chOff x="838200" y="152400"/>
              <a:chExt cx="318597" cy="4838699"/>
            </a:xfrm>
          </p:grpSpPr>
          <p:sp>
            <p:nvSpPr>
              <p:cNvPr id="653" name="Google Shape;653;p10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4" name="Google Shape;654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655;p10"/>
            <p:cNvGrpSpPr/>
            <p:nvPr/>
          </p:nvGrpSpPr>
          <p:grpSpPr>
            <a:xfrm flipH="1">
              <a:off x="1863009" y="4335120"/>
              <a:ext cx="267048" cy="4055797"/>
              <a:chOff x="990600" y="152400"/>
              <a:chExt cx="318597" cy="4838699"/>
            </a:xfrm>
          </p:grpSpPr>
          <p:sp>
            <p:nvSpPr>
              <p:cNvPr id="656" name="Google Shape;656;p10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7" name="Google Shape;657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Google Shape;658;p10"/>
            <p:cNvGrpSpPr/>
            <p:nvPr/>
          </p:nvGrpSpPr>
          <p:grpSpPr>
            <a:xfrm flipH="1">
              <a:off x="1679037" y="4335120"/>
              <a:ext cx="267048" cy="4055797"/>
              <a:chOff x="3663063" y="152400"/>
              <a:chExt cx="318597" cy="4838699"/>
            </a:xfrm>
          </p:grpSpPr>
          <p:sp>
            <p:nvSpPr>
              <p:cNvPr id="659" name="Google Shape;659;p10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0" name="Google Shape;660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661;p10"/>
            <p:cNvGrpSpPr/>
            <p:nvPr/>
          </p:nvGrpSpPr>
          <p:grpSpPr>
            <a:xfrm flipH="1">
              <a:off x="1494773" y="4335120"/>
              <a:ext cx="267048" cy="4055797"/>
              <a:chOff x="1295400" y="152400"/>
              <a:chExt cx="318597" cy="4838699"/>
            </a:xfrm>
          </p:grpSpPr>
          <p:sp>
            <p:nvSpPr>
              <p:cNvPr id="662" name="Google Shape;662;p10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3" name="Google Shape;663;p10"/>
              <p:cNvPicPr preferRelativeResize="0"/>
              <p:nvPr/>
            </p:nvPicPr>
            <p:blipFill>
              <a:blip r:embed="rId2" cstate="print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9000" y="702267"/>
            <a:ext cx="6902100" cy="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9000" y="1803399"/>
            <a:ext cx="6902100" cy="4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Char char="✘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810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65029" y="169705"/>
            <a:ext cx="3267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>
              <a:defRPr/>
            </a:pPr>
            <a:fld id="{564815B8-3E00-414F-812B-65BF87CAF1E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chive.ru/encyclopedia/3369~Divizionizm" TargetMode="External"/><Relationship Id="rId2" Type="http://schemas.openxmlformats.org/officeDocument/2006/relationships/hyperlink" Target="https://artrecept.com/zhivopis/stili/puantilizm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maam.ru/detskijsad/puantilizm-dlja-detei-ili-netradicionaja-tehnika-risovanija-vatnymi-palochkami-na-zanjatijah-po-izo-dejatelnosti-v-starshei-grupe.html" TargetMode="External"/><Relationship Id="rId5" Type="http://schemas.openxmlformats.org/officeDocument/2006/relationships/hyperlink" Target="https://zen.yandex.ru/media/id/5ddb9b0fac2c132205518dfd/puantel-mnogoobrazie-hudojestvennogo-napravleniia-v-jivopisi-5e2579f82beb4900ada5e5b1" TargetMode="External"/><Relationship Id="rId4" Type="http://schemas.openxmlformats.org/officeDocument/2006/relationships/hyperlink" Target="https://veryimportantlot.com/ru/news/blog/neoimpressionizm-i-puantilizm-v-zhivopis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hitel-izd.ru/?referer1=subscribe_webinar&amp;referer2=12_apr_2018&amp;partner=572&amp;utm_source=Unisender_www.uchmet.ru&amp;utm_medium=email&amp;utm_campaign=Rassylka_UchMeta_2018.04.12" TargetMode="External"/><Relationship Id="rId7" Type="http://schemas.openxmlformats.org/officeDocument/2006/relationships/hyperlink" Target="mailto:met@uchitel-izd.ru" TargetMode="External"/><Relationship Id="rId2" Type="http://schemas.openxmlformats.org/officeDocument/2006/relationships/hyperlink" Target="https://www.uchmet.ru/?referer1=subscribe_webinar&amp;referer2=12_apr_2018&amp;partner=572&amp;utm_source=Unisender_www.uchmet.ru&amp;utm_medium=email&amp;utm_campaign=Rassylka_UchMeta_2018.04.12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teach@uchmet.org" TargetMode="External"/><Relationship Id="rId5" Type="http://schemas.openxmlformats.org/officeDocument/2006/relationships/hyperlink" Target="mailto:webinar@uchitel-izd.ru?referer1=subscribe_webinar&amp;referer2=12_apr_2018&amp;partner=572&amp;utm_source=Unisender_www.uchmet.ru&amp;utm_medium=email&amp;utm_campaign=Rassylka_UchMeta_2018.04.12" TargetMode="External"/><Relationship Id="rId4" Type="http://schemas.openxmlformats.org/officeDocument/2006/relationships/hyperlink" Target="http://mco.msk.ru/?referer1=subscribe_webinar&amp;referer2=12_apr_2018&amp;partner=572&amp;utm_source=Unisender_www.uchmet.ru&amp;utm_medium=email&amp;utm_campaign=Rassylka_UchMeta_2018.04.12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1"/>
          <p:cNvGrpSpPr>
            <a:grpSpLocks/>
          </p:cNvGrpSpPr>
          <p:nvPr/>
        </p:nvGrpSpPr>
        <p:grpSpPr bwMode="auto">
          <a:xfrm>
            <a:off x="19050" y="476250"/>
            <a:ext cx="5705475" cy="4394200"/>
            <a:chOff x="468314" y="476250"/>
            <a:chExt cx="8207375" cy="6538475"/>
          </a:xfrm>
        </p:grpSpPr>
        <p:pic>
          <p:nvPicPr>
            <p:cNvPr id="2052" name="Picture 4" descr="Лого_Учитель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" b="28014"/>
            <a:stretch>
              <a:fillRect/>
            </a:stretch>
          </p:blipFill>
          <p:spPr bwMode="auto">
            <a:xfrm>
              <a:off x="1892301" y="476250"/>
              <a:ext cx="5359400" cy="381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468314" y="4220284"/>
              <a:ext cx="8207375" cy="279444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charset="-52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sz="44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ИЗДАТЕЛЬСТВО</a:t>
              </a:r>
            </a:p>
            <a:p>
              <a:pPr algn="ctr">
                <a:defRPr/>
              </a:pPr>
              <a:r>
                <a:rPr lang="ru-RU" sz="72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«УЧИТЕЛЬ»</a:t>
              </a:r>
            </a:p>
          </p:txBody>
        </p:sp>
      </p:grpSp>
      <p:pic>
        <p:nvPicPr>
          <p:cNvPr id="2051" name="Picture 2" descr="M:\Методисты\Калмыкова Людмила\Общая\Логотип МЦО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836613"/>
            <a:ext cx="4846637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3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2780928"/>
            <a:ext cx="5004048" cy="120032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Nunito Light"/>
              </a:rPr>
              <a:t>«Техника разделения — это сложная система гармонии, это скорее эстетика, чем техника. Работа точками, пуантилизм — это только средство», — пишет </a:t>
            </a:r>
            <a:r>
              <a:rPr lang="ru-RU" b="1" dirty="0" err="1" smtClean="0">
                <a:latin typeface="Nunito Light"/>
              </a:rPr>
              <a:t>Синьяк</a:t>
            </a:r>
            <a:r>
              <a:rPr lang="ru-RU" dirty="0" smtClean="0">
                <a:latin typeface="Nunito Light"/>
              </a:rPr>
              <a:t>.</a:t>
            </a:r>
            <a:endParaRPr lang="ru-RU" dirty="0">
              <a:latin typeface="Nunito Ligh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836712"/>
            <a:ext cx="7776864" cy="1200329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Nunito Light"/>
              </a:rPr>
              <a:t>Дивизионизм</a:t>
            </a:r>
            <a:r>
              <a:rPr lang="ru-RU" dirty="0" smtClean="0">
                <a:latin typeface="Nunito Light"/>
              </a:rPr>
              <a:t> — это первая живописная техника, полностью основанная на научной теории о цвете. Техника, в основании которой лежал прочный фундамент многолетних исследований в области оптики.</a:t>
            </a:r>
            <a:endParaRPr lang="ru-RU" dirty="0">
              <a:latin typeface="Nunito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013176"/>
            <a:ext cx="7704856" cy="646331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Nunito Light"/>
              </a:rPr>
              <a:t> Поль Гоген, называл Сёра и </a:t>
            </a:r>
            <a:r>
              <a:rPr lang="ru-RU" dirty="0" err="1" smtClean="0">
                <a:latin typeface="Nunito Light"/>
              </a:rPr>
              <a:t>Синьяка</a:t>
            </a:r>
            <a:r>
              <a:rPr lang="ru-RU" dirty="0" smtClean="0">
                <a:latin typeface="Nunito Light"/>
              </a:rPr>
              <a:t> </a:t>
            </a:r>
          </a:p>
          <a:p>
            <a:pPr algn="ctr"/>
            <a:r>
              <a:rPr lang="ru-RU" i="1" dirty="0" smtClean="0">
                <a:latin typeface="Nunito Light"/>
              </a:rPr>
              <a:t>«недозрелыми химиками, которые громоздят точечку на точечке»</a:t>
            </a:r>
            <a:r>
              <a:rPr lang="ru-RU" dirty="0" smtClean="0">
                <a:latin typeface="Nunito Light"/>
              </a:rPr>
              <a:t>. </a:t>
            </a:r>
            <a:endParaRPr lang="ru-RU" dirty="0">
              <a:latin typeface="Nunito Light"/>
            </a:endParaRPr>
          </a:p>
        </p:txBody>
      </p:sp>
      <p:pic>
        <p:nvPicPr>
          <p:cNvPr id="6" name="Picture 2" descr="D:\Downloads\animal-1751300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9848"/>
            <a:ext cx="1264471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00" y="116632"/>
            <a:ext cx="6902100" cy="1199635"/>
          </a:xfrm>
        </p:spPr>
        <p:txBody>
          <a:bodyPr/>
          <a:lstStyle/>
          <a:p>
            <a:pPr algn="ctr">
              <a:lnSpc>
                <a:spcPts val="2000"/>
              </a:lnSpc>
            </a:pPr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Другие художники работавшие в направлении пуантилизма </a:t>
            </a:r>
            <a:b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Анри Кросс, Розовый дом 1901 г.</a:t>
            </a:r>
            <a:endParaRPr lang="ru-RU" sz="2400" b="1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Анри Кросс, Розовый дом 1901 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120680" cy="495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Люсьен </a:t>
            </a:r>
            <a:r>
              <a:rPr lang="ru-RU" sz="20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Писсаро</a:t>
            </a: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Ферма в </a:t>
            </a:r>
            <a:r>
              <a:rPr lang="ru-RU" sz="20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Бесинкур</a:t>
            </a: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1884 г.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0" name="Picture 2" descr="Люсьен Писсаро, Ферма в Бесинкур 1884 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1"/>
            <a:ext cx="6103820" cy="4986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 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Саралидзе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Ия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Гурамовна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0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364751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902100" cy="614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Анна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Еншина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468" name="Picture 4" descr="https://ideikin.ru/wp-content/uploads/2017/04/278-300x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012" y="1412776"/>
            <a:ext cx="330036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6" name="Picture 2" descr="точечная роспис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212976"/>
            <a:ext cx="2236465" cy="340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2" name="Picture 8" descr="https://ideikin.ru/wp-content/uploads/2017/04/il_340x270.943824418_n77i-300x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84784"/>
            <a:ext cx="2857500" cy="226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6" name="Picture 12" descr="https://ideikin.ru/wp-content/uploads/2017/04/560977daf2cc3-500x500-30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933056"/>
            <a:ext cx="2569468" cy="256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8" name="Picture 14" descr="https://ideikin.ru/wp-content/uploads/2017/04/534d859ae65ec68be5f192c0f867fecc-208x30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861048"/>
            <a:ext cx="19812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71600" y="3212976"/>
            <a:ext cx="6912768" cy="1093200"/>
          </a:xfrm>
        </p:spPr>
        <p:txBody>
          <a:bodyPr/>
          <a:lstStyle/>
          <a:p>
            <a:r>
              <a:rPr lang="ru-RU" sz="2000" dirty="0" smtClean="0"/>
              <a:t>Работа над </a:t>
            </a:r>
            <a:r>
              <a:rPr lang="ru-RU" sz="2000" dirty="0" err="1" smtClean="0"/>
              <a:t>пуантелью</a:t>
            </a:r>
            <a:r>
              <a:rPr lang="ru-RU" sz="2000" dirty="0" smtClean="0"/>
              <a:t> </a:t>
            </a:r>
            <a:r>
              <a:rPr lang="ru-RU" sz="20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трудозатратная</a:t>
            </a:r>
            <a:r>
              <a:rPr lang="ru-RU" sz="2000" dirty="0" smtClean="0"/>
              <a:t>, она </a:t>
            </a: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требует усидчивости</a:t>
            </a:r>
            <a:r>
              <a:rPr lang="ru-RU" sz="2000" dirty="0" smtClean="0"/>
              <a:t>, если ставится задача добиться оптического смешения цветов, то и логического мышления и сосредоточенности, поскольку работа ведется осмысленно, тщательно подбирается палитра исходных открытых цветов и масса каждого цвета, для достижения нужного эффекта.</a:t>
            </a:r>
            <a:endParaRPr lang="ru-RU" sz="2000" dirty="0"/>
          </a:p>
        </p:txBody>
      </p:sp>
      <p:pic>
        <p:nvPicPr>
          <p:cNvPr id="57346" name="Picture 2" descr="https://avatars.mds.yandex.net/get-pdb/877347/6deaee35-b3b6-44e1-bd7e-a69c204715b0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88640"/>
            <a:ext cx="1368152" cy="221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2400" b="1" i="1" dirty="0" err="1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пуантельной</a:t>
            </a:r>
            <a:r>
              <a:rPr lang="ru-RU" sz="2400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технике могут быть использованы различные формы мазка</a:t>
            </a:r>
            <a:endParaRPr lang="ru-RU" sz="2400" b="1" i="1" dirty="0"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844824"/>
            <a:ext cx="3312368" cy="4561200"/>
          </a:xfrm>
        </p:spPr>
        <p:txBody>
          <a:bodyPr/>
          <a:lstStyle/>
          <a:p>
            <a:pPr marL="342900" algn="ctr"/>
            <a:r>
              <a:rPr lang="ru-R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Прямоугольный</a:t>
            </a:r>
            <a:r>
              <a:rPr lang="ru-RU" dirty="0" smtClean="0"/>
              <a:t> –</a:t>
            </a:r>
          </a:p>
          <a:p>
            <a:pPr marL="342900" algn="ctr">
              <a:buNone/>
            </a:pPr>
            <a:r>
              <a:rPr lang="ru-RU" dirty="0" smtClean="0"/>
              <a:t> с помощью плоской широкой кисти </a:t>
            </a:r>
          </a:p>
          <a:p>
            <a:pPr marL="342900" algn="ctr">
              <a:buNone/>
            </a:pPr>
            <a:endParaRPr lang="ru-RU" dirty="0" smtClean="0"/>
          </a:p>
          <a:p>
            <a:pPr marL="342900" algn="ctr">
              <a:buNone/>
            </a:pPr>
            <a:endParaRPr lang="ru-RU" dirty="0" smtClean="0"/>
          </a:p>
          <a:p>
            <a:pPr marL="342900" algn="ctr">
              <a:buNone/>
            </a:pPr>
            <a:endParaRPr lang="ru-RU" dirty="0" smtClean="0"/>
          </a:p>
          <a:p>
            <a:pPr marL="342900" algn="ctr"/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Штриховая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пуантель</a:t>
            </a:r>
            <a:r>
              <a:rPr lang="ru-RU" dirty="0" smtClean="0"/>
              <a:t>, </a:t>
            </a:r>
          </a:p>
          <a:p>
            <a:pPr marL="179388" indent="-179388" algn="ctr">
              <a:buNone/>
            </a:pPr>
            <a:r>
              <a:rPr lang="ru-RU" dirty="0" smtClean="0"/>
              <a:t>если можно так выразится, продолговатая форма мазка, граничащая с декоративным подходом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644008" y="1700808"/>
            <a:ext cx="3240360" cy="23762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Круглый</a:t>
            </a:r>
            <a:r>
              <a:rPr lang="ru-RU" dirty="0" smtClean="0"/>
              <a:t> – </a:t>
            </a:r>
          </a:p>
          <a:p>
            <a:pPr marL="84138" indent="0" algn="ctr">
              <a:buNone/>
            </a:pPr>
            <a:r>
              <a:rPr lang="ru-RU" dirty="0" smtClean="0"/>
              <a:t>от точки</a:t>
            </a:r>
          </a:p>
          <a:p>
            <a:pPr marL="84138" indent="0" algn="ctr">
              <a:buNone/>
            </a:pPr>
            <a:r>
              <a:rPr lang="ru-RU" dirty="0" smtClean="0"/>
              <a:t>фломастера, круглой кисти, до отпечатка ватной палочки и т.п.</a:t>
            </a:r>
          </a:p>
          <a:p>
            <a:pPr marL="84138" indent="0" algn="ctr">
              <a:buNone/>
            </a:pP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4716016" y="3789040"/>
            <a:ext cx="3096343" cy="26337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Точечная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–</a:t>
            </a:r>
          </a:p>
          <a:p>
            <a:pPr marL="84138" indent="30163" algn="ctr">
              <a:buNone/>
            </a:pPr>
            <a:r>
              <a:rPr lang="ru-RU" dirty="0" smtClean="0"/>
              <a:t>(</a:t>
            </a:r>
            <a:r>
              <a:rPr lang="ru-RU" dirty="0" err="1" smtClean="0"/>
              <a:t>моноцветная</a:t>
            </a:r>
            <a:r>
              <a:rPr lang="ru-RU" dirty="0" smtClean="0"/>
              <a:t> </a:t>
            </a:r>
            <a:r>
              <a:rPr lang="ru-RU" dirty="0" err="1" smtClean="0"/>
              <a:t>пуантель</a:t>
            </a:r>
            <a:r>
              <a:rPr lang="ru-RU" dirty="0" smtClean="0"/>
              <a:t>),</a:t>
            </a:r>
          </a:p>
          <a:p>
            <a:pPr marL="84138" indent="30163" algn="ctr">
              <a:buNone/>
            </a:pPr>
            <a:r>
              <a:rPr lang="ru-RU" dirty="0" smtClean="0"/>
              <a:t>с помощью </a:t>
            </a:r>
            <a:r>
              <a:rPr lang="ru-RU" dirty="0" err="1" smtClean="0"/>
              <a:t>гелевой</a:t>
            </a:r>
            <a:r>
              <a:rPr lang="ru-RU" dirty="0" smtClean="0"/>
              <a:t> или шариковой ручки,  а также</a:t>
            </a:r>
          </a:p>
          <a:p>
            <a:pPr marL="84138" indent="30163" algn="ctr">
              <a:buNone/>
            </a:pPr>
            <a:r>
              <a:rPr lang="ru-RU" dirty="0" err="1" smtClean="0"/>
              <a:t>Линера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же могут быть использованы различные отпечатки кисти.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Учебный натюрморт, гуашь, А3, 2014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7166476" cy="5256584"/>
          </a:xfrm>
          <a:prstGeom prst="rect">
            <a:avLst/>
          </a:prstGeom>
          <a:noFill/>
        </p:spPr>
      </p:pic>
      <p:pic>
        <p:nvPicPr>
          <p:cNvPr id="3" name="Picture 2" descr="D:\Downloads\animal-175130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9848"/>
            <a:ext cx="1264471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Поль Синьяк, &quot;Завтрак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64704"/>
            <a:ext cx="6533587" cy="5544617"/>
          </a:xfrm>
          <a:prstGeom prst="rect">
            <a:avLst/>
          </a:prstGeom>
          <a:noFill/>
        </p:spPr>
      </p:pic>
      <p:pic>
        <p:nvPicPr>
          <p:cNvPr id="3" name="Picture 2" descr="D:\Downloads\animal-175130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9848"/>
            <a:ext cx="1264471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Учебный натюрморт, гуашь, А3, 2019 г."/>
          <p:cNvPicPr>
            <a:picLocks noChangeAspect="1" noChangeArrowheads="1"/>
          </p:cNvPicPr>
          <p:nvPr/>
        </p:nvPicPr>
        <p:blipFill>
          <a:blip r:embed="rId2" cstate="print"/>
          <a:srcRect l="9489" t="7059" r="9979" b="7059"/>
          <a:stretch>
            <a:fillRect/>
          </a:stretch>
        </p:blipFill>
        <p:spPr bwMode="auto">
          <a:xfrm>
            <a:off x="2843808" y="476672"/>
            <a:ext cx="4248472" cy="6181081"/>
          </a:xfrm>
          <a:prstGeom prst="rect">
            <a:avLst/>
          </a:prstGeom>
          <a:noFill/>
        </p:spPr>
      </p:pic>
      <p:pic>
        <p:nvPicPr>
          <p:cNvPr id="3" name="Picture 2" descr="D:\Downloads\animal-175130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9848"/>
            <a:ext cx="1264471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12"/>
          <p:cNvSpPr>
            <a:spLocks noChangeArrowheads="1"/>
          </p:cNvSpPr>
          <p:nvPr/>
        </p:nvSpPr>
        <p:spPr bwMode="auto">
          <a:xfrm>
            <a:off x="451967" y="1526870"/>
            <a:ext cx="8890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C00000"/>
                </a:solidFill>
              </a:rPr>
              <a:t> </a:t>
            </a:r>
          </a:p>
          <a:p>
            <a:pPr algn="ctr" eaLnBrk="1" hangingPunct="1"/>
            <a:endParaRPr lang="ru-RU" altLang="ru-RU" sz="3200" b="1">
              <a:solidFill>
                <a:srgbClr val="C00000"/>
              </a:solidFill>
            </a:endParaRPr>
          </a:p>
        </p:txBody>
      </p:sp>
      <p:sp>
        <p:nvSpPr>
          <p:cNvPr id="3077" name="Прямоугольник 13"/>
          <p:cNvSpPr>
            <a:spLocks noChangeArrowheads="1"/>
          </p:cNvSpPr>
          <p:nvPr/>
        </p:nvSpPr>
        <p:spPr bwMode="auto">
          <a:xfrm>
            <a:off x="958884" y="4203975"/>
            <a:ext cx="76328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altLang="ru-RU" sz="1400" b="1" dirty="0" smtClean="0">
                <a:solidFill>
                  <a:srgbClr val="000000"/>
                </a:solidFill>
              </a:rPr>
              <a:t>Ведущий </a:t>
            </a:r>
            <a:r>
              <a:rPr lang="ru-RU" altLang="ru-RU" sz="1400" b="1" dirty="0" err="1" smtClean="0">
                <a:solidFill>
                  <a:srgbClr val="000000"/>
                </a:solidFill>
              </a:rPr>
              <a:t>вебинара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: </a:t>
            </a:r>
            <a:r>
              <a:rPr lang="ru-RU" sz="1400" i="1" dirty="0" smtClean="0"/>
              <a:t>Алексеева Екатерина Вячеславовна</a:t>
            </a:r>
            <a:r>
              <a:rPr lang="ru-RU" sz="1400" dirty="0" smtClean="0"/>
              <a:t>, </a:t>
            </a:r>
            <a:r>
              <a:rPr lang="ru-RU" sz="1400" dirty="0"/>
              <a:t>педагог дополнительного образования, МБУ ДО «Дом художественного творчества детей» г. Барнаул Алтайский край; руководитель </a:t>
            </a:r>
            <a:r>
              <a:rPr lang="ru-RU" sz="1400" dirty="0" smtClean="0"/>
              <a:t>изостудии </a:t>
            </a:r>
            <a:r>
              <a:rPr lang="ru-RU" sz="1400" dirty="0"/>
              <a:t>«Акварель».</a:t>
            </a:r>
          </a:p>
        </p:txBody>
      </p:sp>
      <p:sp>
        <p:nvSpPr>
          <p:cNvPr id="3078" name="Прямоугольник 1"/>
          <p:cNvSpPr>
            <a:spLocks noChangeArrowheads="1"/>
          </p:cNvSpPr>
          <p:nvPr/>
        </p:nvSpPr>
        <p:spPr bwMode="auto">
          <a:xfrm>
            <a:off x="471611" y="503237"/>
            <a:ext cx="813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1">
              <a:solidFill>
                <a:srgbClr val="FF0000"/>
              </a:solidFill>
            </a:endParaRPr>
          </a:p>
        </p:txBody>
      </p:sp>
      <p:sp>
        <p:nvSpPr>
          <p:cNvPr id="3079" name="Прямоугольник 3"/>
          <p:cNvSpPr>
            <a:spLocks noChangeArrowheads="1"/>
          </p:cNvSpPr>
          <p:nvPr/>
        </p:nvSpPr>
        <p:spPr bwMode="auto">
          <a:xfrm>
            <a:off x="539552" y="1772816"/>
            <a:ext cx="820077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FF0000"/>
                </a:solidFill>
              </a:rPr>
              <a:t>Пуантилизм как нетрадиционная техника рисования в работе с детьми дошкольного и младшего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школьного </a:t>
            </a:r>
            <a:r>
              <a:rPr lang="ru-RU" sz="3200" b="1" dirty="0">
                <a:solidFill>
                  <a:srgbClr val="FF0000"/>
                </a:solidFill>
              </a:rPr>
              <a:t>возраста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Пуантель, треугольный отпечаток, А4, 2018г."/>
          <p:cNvPicPr>
            <a:picLocks noChangeAspect="1" noChangeArrowheads="1"/>
          </p:cNvPicPr>
          <p:nvPr/>
        </p:nvPicPr>
        <p:blipFill>
          <a:blip r:embed="rId2" cstate="print"/>
          <a:srcRect l="13108" t="3884" r="13337" b="4194"/>
          <a:stretch>
            <a:fillRect/>
          </a:stretch>
        </p:blipFill>
        <p:spPr bwMode="auto">
          <a:xfrm>
            <a:off x="1259632" y="980728"/>
            <a:ext cx="7272808" cy="5112568"/>
          </a:xfrm>
          <a:prstGeom prst="rect">
            <a:avLst/>
          </a:prstGeom>
          <a:noFill/>
        </p:spPr>
      </p:pic>
      <p:pic>
        <p:nvPicPr>
          <p:cNvPr id="3" name="Picture 2" descr="D:\Downloads\animal-175130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9848"/>
            <a:ext cx="1264471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 smtClean="0"/>
              <a:t>Эффект </a:t>
            </a:r>
            <a:r>
              <a:rPr lang="ru-RU" sz="2400" dirty="0" err="1" smtClean="0"/>
              <a:t>пуантели</a:t>
            </a:r>
            <a:r>
              <a:rPr lang="ru-RU" sz="2400" dirty="0" smtClean="0"/>
              <a:t> создаёт некую визуальную вибрацию, одни картины словно шевелятся, другие выглядят загадочно нечёткими, но одно можно сказать точно, - они завораживают и притягивают взгляд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Поль Синьяк, Saint-Tropez, Storm 1895 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123492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556792"/>
            <a:ext cx="7920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2. Обзор необходимых материалов для рисования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2770" name="Picture 2" descr="https://chistyulka.ru/wp-content/uploads/2019/08/maslyanye-kraski-raznovidnosti-cvetov-i-sostavov-88-1024x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501008"/>
            <a:ext cx="754509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548680"/>
            <a:ext cx="6902450" cy="6143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можно рисовать?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3528" y="1916832"/>
            <a:ext cx="2693988" cy="29210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Ватные палочки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Ластик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3275856" y="1556792"/>
            <a:ext cx="2043113" cy="649287"/>
          </a:xfrm>
        </p:spPr>
        <p:txBody>
          <a:bodyPr/>
          <a:lstStyle/>
          <a:p>
            <a:pPr marL="179388" indent="-65088" algn="ctr"/>
            <a:r>
              <a:rPr lang="ru-RU" sz="2000" b="1" dirty="0" smtClean="0">
                <a:solidFill>
                  <a:schemeClr val="accent2"/>
                </a:solidFill>
              </a:rPr>
              <a:t>Кисть</a:t>
            </a: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>
              <a:buNone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marL="179388" indent="-65088" algn="ctr"/>
            <a:r>
              <a:rPr lang="ru-RU" sz="2000" b="1" dirty="0" smtClean="0">
                <a:solidFill>
                  <a:schemeClr val="accent2"/>
                </a:solidFill>
              </a:rPr>
              <a:t> Восковые</a:t>
            </a:r>
          </a:p>
          <a:p>
            <a:pPr marL="179388" indent="-65088" algn="ctr">
              <a:buNone/>
            </a:pPr>
            <a:r>
              <a:rPr lang="ru-RU" sz="2000" b="1" dirty="0" smtClean="0">
                <a:solidFill>
                  <a:schemeClr val="accent2"/>
                </a:solidFill>
              </a:rPr>
              <a:t>мелки</a:t>
            </a:r>
          </a:p>
          <a:p>
            <a:pPr algn="ctr"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6084168" y="1556792"/>
            <a:ext cx="2343150" cy="133667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Фломастеры</a:t>
            </a:r>
          </a:p>
          <a:p>
            <a:r>
              <a:rPr lang="ru-RU" sz="2000" b="1" dirty="0" err="1" smtClean="0">
                <a:solidFill>
                  <a:schemeClr val="accent2"/>
                </a:solidFill>
              </a:rPr>
              <a:t>Гелевая</a:t>
            </a:r>
            <a:r>
              <a:rPr lang="ru-RU" sz="2000" b="1" dirty="0" smtClean="0">
                <a:solidFill>
                  <a:schemeClr val="accent2"/>
                </a:solidFill>
              </a:rPr>
              <a:t> ручка</a:t>
            </a:r>
          </a:p>
          <a:p>
            <a:r>
              <a:rPr lang="ru-RU" sz="2000" b="1" dirty="0" err="1" smtClean="0">
                <a:solidFill>
                  <a:schemeClr val="accent2"/>
                </a:solidFill>
              </a:rPr>
              <a:t>Линер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67586" name="Picture 2" descr="https://do-dostavka.online/wp-content/uploads/2020/02/a0d409ed1099b4c22e5c53f1bc4c6a1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581128"/>
            <a:ext cx="1224136" cy="1224136"/>
          </a:xfrm>
          <a:prstGeom prst="rect">
            <a:avLst/>
          </a:prstGeom>
          <a:noFill/>
        </p:spPr>
      </p:pic>
      <p:pic>
        <p:nvPicPr>
          <p:cNvPr id="67588" name="Picture 4" descr="https://cdn4.vectorstock.com/i/1000x1000/47/38/geometric-prisms-set-colorful-vector-21354738.jpg"/>
          <p:cNvPicPr>
            <a:picLocks noChangeAspect="1" noChangeArrowheads="1"/>
          </p:cNvPicPr>
          <p:nvPr/>
        </p:nvPicPr>
        <p:blipFill>
          <a:blip r:embed="rId3" cstate="print"/>
          <a:srcRect l="4197" t="3750" r="4871" b="68750"/>
          <a:stretch>
            <a:fillRect/>
          </a:stretch>
        </p:blipFill>
        <p:spPr bwMode="auto">
          <a:xfrm>
            <a:off x="467544" y="5877272"/>
            <a:ext cx="2340260" cy="792088"/>
          </a:xfrm>
          <a:prstGeom prst="rect">
            <a:avLst/>
          </a:prstGeom>
          <a:noFill/>
        </p:spPr>
      </p:pic>
      <p:pic>
        <p:nvPicPr>
          <p:cNvPr id="67590" name="Picture 6" descr="https://www.thesun.co.uk/wp-content/uploads/2019/05/NINTCHDBPICT000399767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564904"/>
            <a:ext cx="1727907" cy="1296144"/>
          </a:xfrm>
          <a:prstGeom prst="rect">
            <a:avLst/>
          </a:prstGeom>
          <a:noFill/>
        </p:spPr>
      </p:pic>
      <p:pic>
        <p:nvPicPr>
          <p:cNvPr id="67592" name="Picture 8" descr="https://llllline.com/image/wkseller/659/paintbrush-set-graphic-ai-co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988840"/>
            <a:ext cx="1776198" cy="2664296"/>
          </a:xfrm>
          <a:prstGeom prst="rect">
            <a:avLst/>
          </a:prstGeom>
          <a:noFill/>
        </p:spPr>
      </p:pic>
      <p:pic>
        <p:nvPicPr>
          <p:cNvPr id="67594" name="Picture 10" descr="https://img2.freepng.ru/20180426/pww/kisspng-pencil-drawing-cartoon-5ae17109907031.42121865152472397759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3068960"/>
            <a:ext cx="1020113" cy="1224136"/>
          </a:xfrm>
          <a:prstGeom prst="rect">
            <a:avLst/>
          </a:prstGeom>
          <a:noFill/>
        </p:spPr>
      </p:pic>
      <p:pic>
        <p:nvPicPr>
          <p:cNvPr id="67596" name="Picture 12" descr="https://www.peredvizhnik.ru/upload/iblock/c36/ruchki_kapillyarnye_pitt_artist_pen_v_assortimen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5301208"/>
            <a:ext cx="2512853" cy="1281555"/>
          </a:xfrm>
          <a:prstGeom prst="rect">
            <a:avLst/>
          </a:prstGeom>
          <a:noFill/>
        </p:spPr>
      </p:pic>
      <p:pic>
        <p:nvPicPr>
          <p:cNvPr id="67598" name="Picture 14" descr="https://cdn2.vectorstock.com/i/1000x1000/79/96/set-of-gel-pens-vector-2187996.jpg"/>
          <p:cNvPicPr>
            <a:picLocks noChangeAspect="1" noChangeArrowheads="1"/>
          </p:cNvPicPr>
          <p:nvPr/>
        </p:nvPicPr>
        <p:blipFill>
          <a:blip r:embed="rId8" cstate="print"/>
          <a:srcRect l="7451" t="2801" r="3132" b="10363"/>
          <a:stretch>
            <a:fillRect/>
          </a:stretch>
        </p:blipFill>
        <p:spPr bwMode="auto">
          <a:xfrm>
            <a:off x="5724128" y="2996952"/>
            <a:ext cx="1337955" cy="1728192"/>
          </a:xfrm>
          <a:prstGeom prst="rect">
            <a:avLst/>
          </a:prstGeom>
          <a:noFill/>
        </p:spPr>
      </p:pic>
      <p:pic>
        <p:nvPicPr>
          <p:cNvPr id="67600" name="Picture 16" descr="https://arsenal007.ru/upload/iblock/0ae/288/relef1.jpg"/>
          <p:cNvPicPr>
            <a:picLocks noChangeAspect="1" noChangeArrowheads="1"/>
          </p:cNvPicPr>
          <p:nvPr/>
        </p:nvPicPr>
        <p:blipFill>
          <a:blip r:embed="rId9" cstate="print"/>
          <a:srcRect t="19697" b="19697"/>
          <a:stretch>
            <a:fillRect/>
          </a:stretch>
        </p:blipFill>
        <p:spPr bwMode="auto">
          <a:xfrm>
            <a:off x="3131840" y="5373216"/>
            <a:ext cx="2232248" cy="1352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6902100" cy="614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чем можно рисовать?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1025337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546" y="1700808"/>
            <a:ext cx="3628139" cy="2418759"/>
          </a:xfrm>
          <a:prstGeom prst="rect">
            <a:avLst/>
          </a:prstGeom>
        </p:spPr>
      </p:pic>
      <p:pic>
        <p:nvPicPr>
          <p:cNvPr id="6" name="Рисунок 5" descr="9384792293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4419600"/>
            <a:ext cx="2438400" cy="2438400"/>
          </a:xfrm>
          <a:prstGeom prst="rect">
            <a:avLst/>
          </a:prstGeom>
        </p:spPr>
      </p:pic>
      <p:pic>
        <p:nvPicPr>
          <p:cNvPr id="4" name="Рисунок 3" descr="1023620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412776"/>
            <a:ext cx="1769420" cy="2341019"/>
          </a:xfrm>
          <a:prstGeom prst="rect">
            <a:avLst/>
          </a:prstGeom>
        </p:spPr>
      </p:pic>
      <p:pic>
        <p:nvPicPr>
          <p:cNvPr id="7" name="Рисунок 6" descr="e539e7b28b0c9961537f7062ab2ff0f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857628"/>
            <a:ext cx="2714620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20688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Этапы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Light"/>
              </a:rPr>
              <a:t>создания рисунка с использованием техники «Пуантилизм».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s://avatars.mds.yandex.net/get-pdb/480866/3df6288d-35a3-447a-8cd0-33fbd33b3eaf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00808"/>
            <a:ext cx="4812416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67544" y="778932"/>
            <a:ext cx="828092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ПОДГОТОВЬТЕ НЕОБХОДИМЫЕ МЕТЕРИАЛЫ </a:t>
            </a:r>
          </a:p>
          <a:p>
            <a:pPr marL="342900" lvl="0" indent="-342900" algn="ctr">
              <a:buFont typeface="+mj-lt"/>
              <a:buAutoNum type="arabicPeriod"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228600" lvl="0" indent="-228600" algn="just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        </a:t>
            </a:r>
            <a:r>
              <a:rPr lang="ru-RU" sz="1600" dirty="0" smtClean="0"/>
              <a:t>Возьмите любой лист бумаги: для акварели, альбомный, для печати на принтере,  проверьте состояние краски (для детей младшего возраста лучше использовать гуашь), для каждого цвета лучше использовать отдельный инструмент ( например, на каждый цвет своя ватная палочка), обязательно чистая вода и салфетка.</a:t>
            </a:r>
          </a:p>
          <a:p>
            <a:pPr marL="228600" lvl="0" indent="-228600" algn="just"/>
            <a:endParaRPr lang="ru-RU" sz="1600" dirty="0" smtClean="0"/>
          </a:p>
          <a:p>
            <a:pPr marL="342900" lvl="0" indent="-342900" algn="ctr">
              <a:buAutoNum type="arabicPeriod" startAt="2"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СДЕЛАЙТЕ ЗАГОТОВКИ</a:t>
            </a:r>
          </a:p>
          <a:p>
            <a:pPr marL="342900" lvl="0" indent="-342900"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28600" lvl="0" indent="-228600" algn="just"/>
            <a:r>
              <a:rPr lang="ru-RU" sz="1600" dirty="0" smtClean="0"/>
              <a:t>         В самом начале, чистый белый лист вызывает ступор. Как рисовать? С чего начать? Поэтому сделайте несколько заготовок. Например можно использовать трафаретные изображения, различные раскраски.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67544" y="404664"/>
            <a:ext cx="820891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3. ИГРА С ЦВЕТОМ</a:t>
            </a:r>
          </a:p>
          <a:p>
            <a:pPr algn="ctr" eaLnBrk="0" hangingPunct="0"/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algn="just" eaLnBrk="0" hangingPunct="0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	Можно подготовить бумагу и нанести на нее легкий фон – например акварельными красками, а уже потом поверх него рисовать предметы в техники пуантилизм. </a:t>
            </a:r>
            <a:r>
              <a:rPr lang="ru-RU" sz="1600" dirty="0" smtClean="0">
                <a:ea typeface="Times New Roman" pitchFamily="18" charset="0"/>
              </a:rPr>
              <a:t> Используйте смешанную технику. Детям младшего возраста сначала  тяжело заполнять точечками предметы  и весь фон. Лучше начать с небольших объектов.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algn="just" eaLnBrk="0" hangingPunct="0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	</a:t>
            </a:r>
          </a:p>
          <a:p>
            <a:pPr algn="just" eaLnBrk="0" hangingPunct="0"/>
            <a:endParaRPr lang="ru-RU" sz="1600" dirty="0" smtClean="0">
              <a:ea typeface="Times New Roman" pitchFamily="18" charset="0"/>
            </a:endParaRPr>
          </a:p>
          <a:p>
            <a:pPr algn="just" eaLnBrk="0" hangingPunct="0"/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algn="just" eaLnBrk="0" hangingPunct="0"/>
            <a:endParaRPr lang="ru-RU" sz="1600" dirty="0" smtClean="0">
              <a:ea typeface="Times New Roman" pitchFamily="18" charset="0"/>
            </a:endParaRPr>
          </a:p>
          <a:p>
            <a:pPr algn="just" eaLnBrk="0" hangingPunct="0"/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algn="just" eaLnBrk="0" hangingPunct="0"/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algn="just" eaLnBrk="0" hangingPunct="0"/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</a:endParaRPr>
          </a:p>
          <a:p>
            <a:pPr algn="just" eaLnBrk="0" hangingPunct="0"/>
            <a:endParaRPr lang="ru-RU" sz="1600" dirty="0" smtClean="0">
              <a:ea typeface="Calibri" pitchFamily="34" charset="0"/>
            </a:endParaRPr>
          </a:p>
          <a:p>
            <a:pPr algn="just" eaLnBrk="0" hangingPunct="0"/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4.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П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РИНЦИП ОТ ПРОСТОГО К СЛОЖНОМУ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s://i.pinimg.com/originals/63/dc/96/63dc96dae7e01563d487d49b0289f0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2527521" cy="1728192"/>
          </a:xfrm>
          <a:prstGeom prst="rect">
            <a:avLst/>
          </a:prstGeom>
          <a:noFill/>
        </p:spPr>
      </p:pic>
      <p:pic>
        <p:nvPicPr>
          <p:cNvPr id="7172" name="Picture 4" descr="https://www.maam.ru/upload/blogs/detsad-856300-1477262182.jpg"/>
          <p:cNvPicPr>
            <a:picLocks noChangeAspect="1" noChangeArrowheads="1"/>
          </p:cNvPicPr>
          <p:nvPr/>
        </p:nvPicPr>
        <p:blipFill>
          <a:blip r:embed="rId3" cstate="print"/>
          <a:srcRect r="5921" b="10541"/>
          <a:stretch>
            <a:fillRect/>
          </a:stretch>
        </p:blipFill>
        <p:spPr bwMode="auto">
          <a:xfrm>
            <a:off x="6588224" y="2276872"/>
            <a:ext cx="2016224" cy="2556284"/>
          </a:xfrm>
          <a:prstGeom prst="rect">
            <a:avLst/>
          </a:prstGeom>
          <a:noFill/>
        </p:spPr>
      </p:pic>
      <p:pic>
        <p:nvPicPr>
          <p:cNvPr id="7174" name="Picture 6" descr="https://www.maam.ru/upload/blogs/detsad-290125-1493235956.jpg"/>
          <p:cNvPicPr>
            <a:picLocks noChangeAspect="1" noChangeArrowheads="1"/>
          </p:cNvPicPr>
          <p:nvPr/>
        </p:nvPicPr>
        <p:blipFill>
          <a:blip r:embed="rId4" cstate="print"/>
          <a:srcRect l="10080" t="3937" r="11521"/>
          <a:stretch>
            <a:fillRect/>
          </a:stretch>
        </p:blipFill>
        <p:spPr bwMode="auto">
          <a:xfrm>
            <a:off x="3203848" y="2636912"/>
            <a:ext cx="2952328" cy="2057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www.maam.ru/upload/blogs/detsad-20107-150919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553405" cy="49150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Содержательные вопросы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вебинара</a:t>
            </a:r>
            <a:r>
              <a:rPr lang="ru-RU" sz="2800" dirty="0" smtClean="0"/>
              <a:t>: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772816"/>
            <a:ext cx="705678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Light"/>
              </a:rPr>
              <a:t>Пуантилизм как одна из нетрадиционных техник рисования для детей дошкольного и младшего школьного возраста.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Light"/>
              </a:rPr>
              <a:t>Обзор необходимых материалов для рисования.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Light"/>
              </a:rPr>
              <a:t>Этапы создания рисунка с использованием техники «Пуантилизм».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Light"/>
              </a:rPr>
              <a:t>Организация и проведение занятий с использованием техники пуантилизма с детьми дошкольного и младшего школьного возраста.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D:\Downloads\animal-1751300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9848"/>
            <a:ext cx="1264471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6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www.maam.ru/upload/blogs/detsad-20107-1509195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912768" cy="5184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www.maam.ru/upload/blogs/detsad-20107-1509195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7296811" cy="54726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www.maam.ru/upload/blogs/detsad-20107-1509195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908720"/>
            <a:ext cx="7008779" cy="52565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www.maam.ru/upload/blogs/detsad-20107-1509195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4704"/>
            <a:ext cx="6912768" cy="51845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www.maam.ru/upload/blogs/detsad-20107-1509195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816757" cy="51125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www.maam.ru/upload/blogs/detsad-20107-1509195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92696"/>
            <a:ext cx="7200800" cy="5400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www.maam.ru/upload/blogs/detsad-20107-1509195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82706"/>
            <a:ext cx="7176797" cy="53825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www.maam.ru/upload/blogs/detsad-20107-1509195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7392821" cy="55446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www.maam.ru/upload/blogs/detsad-20107-1509195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7008779" cy="52565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6237312"/>
            <a:ext cx="630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https://www.maam.ru/detskijsad/detskii-master-klas-po-netradicionomu-risovaniyu.html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uszn032.ru/upload/iblock/5ac/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459822" cy="60486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624" y="1268760"/>
            <a:ext cx="6840538" cy="22701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nito Light"/>
              </a:rPr>
              <a:t>4. Организация и проведение занятий с использованием техники пуантилизма с детьми дошкольного и младшего школьного возраста.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Пуантилизм как нетрадиционная техника рисования.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12776"/>
            <a:ext cx="7776864" cy="57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Nunito Light"/>
              </a:rPr>
              <a:t> Пуантилизм</a:t>
            </a:r>
            <a:r>
              <a:rPr lang="ru-RU" sz="2000" dirty="0" smtClean="0">
                <a:latin typeface="Nunito Light"/>
              </a:rPr>
              <a:t> (фр. </a:t>
            </a:r>
            <a:r>
              <a:rPr lang="ru-RU" sz="2000" i="1" dirty="0" err="1" smtClean="0">
                <a:latin typeface="Nunito Light"/>
              </a:rPr>
              <a:t>Pointillisme</a:t>
            </a:r>
            <a:r>
              <a:rPr lang="ru-RU" sz="2000" dirty="0" smtClean="0">
                <a:latin typeface="Nunito Light"/>
              </a:rPr>
              <a:t>, буквально «</a:t>
            </a:r>
            <a:r>
              <a:rPr lang="ru-RU" sz="2000" dirty="0" err="1" smtClean="0">
                <a:latin typeface="Nunito Light"/>
              </a:rPr>
              <a:t>точечность</a:t>
            </a:r>
            <a:r>
              <a:rPr lang="ru-RU" sz="2000" dirty="0" smtClean="0">
                <a:latin typeface="Nunito Light"/>
              </a:rPr>
              <a:t>», от фр. </a:t>
            </a:r>
            <a:r>
              <a:rPr lang="ru-RU" sz="2000" i="1" dirty="0" err="1" smtClean="0">
                <a:latin typeface="Nunito Light"/>
              </a:rPr>
              <a:t>point</a:t>
            </a:r>
            <a:r>
              <a:rPr lang="ru-RU" sz="2000" dirty="0" smtClean="0">
                <a:latin typeface="Nunito Light"/>
              </a:rPr>
              <a:t> — точка), или </a:t>
            </a:r>
            <a:r>
              <a:rPr lang="ru-RU" sz="2000" b="1" dirty="0" err="1" smtClean="0">
                <a:latin typeface="Nunito Light"/>
              </a:rPr>
              <a:t>дивизионизм</a:t>
            </a:r>
            <a:r>
              <a:rPr lang="ru-RU" sz="2000" dirty="0" smtClean="0">
                <a:latin typeface="Nunito Light"/>
              </a:rPr>
              <a:t> — стилистическое направление в живописи неоимпрессионизма, возникшее во Франции около 1885 года, в основе которого лежит манера письма раздельными (неизолированными) мазками правильной, точечной или прямоугольной, формы. Характеризуется отказом от физического смешения красок ради оптического эффекта (подразумевается «смешение» на сетчатке глаза зрителя).</a:t>
            </a:r>
          </a:p>
          <a:p>
            <a:endParaRPr lang="ru-RU" sz="2000" dirty="0" smtClean="0">
              <a:latin typeface="Nunito Light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Nunito Light"/>
              </a:rPr>
              <a:t> </a:t>
            </a:r>
            <a:r>
              <a:rPr lang="ru-RU" sz="2000" b="1" dirty="0" smtClean="0">
                <a:latin typeface="Nunito Light"/>
              </a:rPr>
              <a:t>Пуантилизм</a:t>
            </a:r>
            <a:r>
              <a:rPr lang="ru-RU" sz="2000" dirty="0" smtClean="0">
                <a:latin typeface="Nunito Light"/>
              </a:rPr>
              <a:t> - это манера письма мазками какой либо формы и размера, от точки, до какой либо простой формы (круглой, прямоугольной, треугольной, овальной, штриха).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latin typeface="Nunito Light"/>
            </a:endParaRPr>
          </a:p>
          <a:p>
            <a:r>
              <a:rPr lang="ru-RU" sz="2000" dirty="0" smtClean="0">
                <a:latin typeface="Nunito Light"/>
              </a:rPr>
              <a:t> </a:t>
            </a:r>
            <a:r>
              <a:rPr lang="ru-RU" sz="2000" b="1" dirty="0" smtClean="0">
                <a:latin typeface="Nunito Light"/>
              </a:rPr>
              <a:t>Пуантилизм</a:t>
            </a:r>
            <a:r>
              <a:rPr lang="ru-RU" sz="2000" dirty="0" smtClean="0">
                <a:latin typeface="Nunito Light"/>
              </a:rPr>
              <a:t> – это не только направление искусства и живописи, это специфическая техника написания картин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23528" y="5805264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Nunito Light"/>
              </a:rPr>
              <a:t>	Для дошкольного возраста существует множество </a:t>
            </a:r>
            <a:r>
              <a:rPr lang="ru-RU" b="1" dirty="0" smtClean="0">
                <a:latin typeface="Nunito Light"/>
              </a:rPr>
              <a:t>техник нетрадиционного рисования</a:t>
            </a:r>
            <a:r>
              <a:rPr lang="ru-RU" dirty="0" smtClean="0">
                <a:latin typeface="Nunito Light"/>
              </a:rPr>
              <a:t>, их необычность состоит в том, что они позволяют детям быстро достичь желаемого результата.</a:t>
            </a:r>
          </a:p>
          <a:p>
            <a:pPr algn="ctr"/>
            <a:endParaRPr lang="ru-RU" dirty="0" smtClean="0">
              <a:latin typeface="Nunito Light"/>
            </a:endParaRPr>
          </a:p>
          <a:p>
            <a:pPr indent="357188" algn="ctr"/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Light"/>
              </a:rPr>
              <a:t>Пуантилизм</a:t>
            </a:r>
            <a:r>
              <a:rPr lang="ru-RU" dirty="0" smtClean="0">
                <a:latin typeface="Nunito Light"/>
              </a:rPr>
              <a:t> - помогает развить у ребёнка оригинальные идеи, воображение, творчество, мелкую моторику пальцев, самостоятельность. И к тому же обучать в этой технике рисования</a:t>
            </a:r>
            <a:r>
              <a:rPr lang="ru-RU" b="1" dirty="0" smtClean="0">
                <a:latin typeface="Nunito Light"/>
              </a:rPr>
              <a:t> </a:t>
            </a:r>
            <a:r>
              <a:rPr lang="ru-RU" dirty="0" smtClean="0">
                <a:latin typeface="Nunito Light"/>
              </a:rPr>
              <a:t>можно уже в младшем возрасте, постепенно усложняя технику рисования. Работа  всегда происходит по принципу </a:t>
            </a:r>
          </a:p>
          <a:p>
            <a:pPr indent="357188" algn="ctr"/>
            <a:r>
              <a:rPr lang="ru-RU" dirty="0" smtClean="0">
                <a:latin typeface="Nunito Light"/>
              </a:rPr>
              <a:t>« от простого к сложному».</a:t>
            </a:r>
            <a:endParaRPr lang="ru-RU" dirty="0">
              <a:latin typeface="Nunito Light"/>
            </a:endParaRPr>
          </a:p>
        </p:txBody>
      </p:sp>
      <p:pic>
        <p:nvPicPr>
          <p:cNvPr id="39940" name="Picture 4" descr="hello_html_m58fb1d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6992"/>
            <a:ext cx="4192654" cy="2952328"/>
          </a:xfrm>
          <a:prstGeom prst="rect">
            <a:avLst/>
          </a:prstGeom>
          <a:noFill/>
        </p:spPr>
      </p:pic>
      <p:pic>
        <p:nvPicPr>
          <p:cNvPr id="7" name="Picture 2" descr="D:\Downloads\animal-175130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301208"/>
            <a:ext cx="1264471" cy="1368152"/>
          </a:xfrm>
          <a:prstGeom prst="rect">
            <a:avLst/>
          </a:prstGeom>
          <a:noFill/>
        </p:spPr>
      </p:pic>
      <p:pic>
        <p:nvPicPr>
          <p:cNvPr id="8" name="Picture 2" descr="hello_html_33fc2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356992"/>
            <a:ext cx="1967361" cy="2937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1"/>
          <p:cNvSpPr/>
          <p:nvPr/>
        </p:nvSpPr>
        <p:spPr>
          <a:xfrm>
            <a:off x="611560" y="126876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20482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76672"/>
            <a:ext cx="4466652" cy="610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 descr="https://avatars.mds.yandex.net/get-pdb/401063/25c9ecdc-d7f2-426e-9646-da7f3ab2e4fb/s1200"/>
          <p:cNvPicPr>
            <a:picLocks noChangeAspect="1" noChangeArrowheads="1"/>
          </p:cNvPicPr>
          <p:nvPr/>
        </p:nvPicPr>
        <p:blipFill>
          <a:blip r:embed="rId3" cstate="print"/>
          <a:srcRect l="10101" r="15152"/>
          <a:stretch>
            <a:fillRect/>
          </a:stretch>
        </p:blipFill>
        <p:spPr bwMode="auto">
          <a:xfrm>
            <a:off x="467544" y="476672"/>
            <a:ext cx="3310186" cy="2952328"/>
          </a:xfrm>
          <a:prstGeom prst="rect">
            <a:avLst/>
          </a:prstGeom>
          <a:noFill/>
        </p:spPr>
      </p:pic>
      <p:pic>
        <p:nvPicPr>
          <p:cNvPr id="37892" name="Picture 4" descr="https://ic.pics.livejournal.com/olginka282/24849701/90935/90935_original.jpg"/>
          <p:cNvPicPr>
            <a:picLocks noChangeAspect="1" noChangeArrowheads="1"/>
          </p:cNvPicPr>
          <p:nvPr/>
        </p:nvPicPr>
        <p:blipFill>
          <a:blip r:embed="rId4" cstate="print"/>
          <a:srcRect l="40562" t="38940" r="5068"/>
          <a:stretch>
            <a:fillRect/>
          </a:stretch>
        </p:blipFill>
        <p:spPr bwMode="auto">
          <a:xfrm>
            <a:off x="539552" y="3861048"/>
            <a:ext cx="3282861" cy="2451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823117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www.maam.ru/upload/blogs/detsad-7712-1504326437.jpg"/>
          <p:cNvPicPr>
            <a:picLocks noChangeAspect="1" noChangeArrowheads="1"/>
          </p:cNvPicPr>
          <p:nvPr/>
        </p:nvPicPr>
        <p:blipFill>
          <a:blip r:embed="rId2" cstate="print"/>
          <a:srcRect t="2988" b="16333"/>
          <a:stretch>
            <a:fillRect/>
          </a:stretch>
        </p:blipFill>
        <p:spPr bwMode="auto">
          <a:xfrm>
            <a:off x="971600" y="1124744"/>
            <a:ext cx="7746206" cy="4684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www.maam.ru/upload/blogs/detsad-667005-1505803589.jpg"/>
          <p:cNvPicPr>
            <a:picLocks noChangeAspect="1" noChangeArrowheads="1"/>
          </p:cNvPicPr>
          <p:nvPr/>
        </p:nvPicPr>
        <p:blipFill>
          <a:blip r:embed="rId2" cstate="print"/>
          <a:srcRect t="3933" r="26081"/>
          <a:stretch>
            <a:fillRect/>
          </a:stretch>
        </p:blipFill>
        <p:spPr bwMode="auto">
          <a:xfrm>
            <a:off x="1691680" y="1052736"/>
            <a:ext cx="6048672" cy="5275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7768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 smtClean="0"/>
              <a:t>	</a:t>
            </a:r>
          </a:p>
        </p:txBody>
      </p:sp>
      <p:pic>
        <p:nvPicPr>
          <p:cNvPr id="21506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365944" cy="5260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maam.ru/upload/blogs/detsad-101199-1444423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680475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33288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avatars.mds.yandex.net/get-pdb/1366512/b4fc1889-332e-4efd-8583-c34016afcd6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620000" cy="550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maam.ru/images/users/photos/medium/a40b6d943c6c4420d3942691f06dc5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7200800" cy="5397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30238"/>
            <a:r>
              <a:rPr lang="ru-RU" dirty="0" smtClean="0">
                <a:latin typeface="Nunito Light"/>
              </a:rPr>
              <a:t>	В классическом варианте используются открытые цвета, а оттенки создаются путём оптического смешения красок, по типу того как были устроены старые телевизоры, когда в близи можно было различить красные, желтые, синие точки, а на расстоянии мы воспринимали многоцветное изображение. На расстоянии точки, сливаясь оптически, создавали разные цвета и оттенки.</a:t>
            </a:r>
            <a:endParaRPr lang="ru-RU" dirty="0">
              <a:latin typeface="Nunito Light"/>
            </a:endParaRPr>
          </a:p>
        </p:txBody>
      </p:sp>
      <p:pic>
        <p:nvPicPr>
          <p:cNvPr id="59394" name="Picture 2" descr="https://avatars.mds.yandex.net/get-pdb/790806/983494d7-1d94-4f99-b104-7642b5be2a8f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76872"/>
            <a:ext cx="5472608" cy="4104456"/>
          </a:xfrm>
          <a:prstGeom prst="rect">
            <a:avLst/>
          </a:prstGeom>
          <a:noFill/>
        </p:spPr>
      </p:pic>
      <p:pic>
        <p:nvPicPr>
          <p:cNvPr id="4" name="Picture 2" descr="D:\Downloads\animal-175130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9848"/>
            <a:ext cx="1264471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i.pinimg.com/736x/33/0b/d2/330bd2ef8261b97ea9d430b0dfda45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764704"/>
            <a:ext cx="5242545" cy="5331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repetitors.info/pfiles/MalikovaYaA/00810bf5f30dbcc2a78fd701613e1930-ppage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7414081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img.evbuc.com/https%3A%2F%2Fcdn.evbuc.com%2Fimages%2F43239679%2F126838275053%2F1%2Foriginal.jpg?h=200&amp;w=450&amp;auto=compress&amp;rect=0%2C457%2C3056%2C1528&amp;s=7338c5d9ce346f59890bc83be4a0e3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264" y="1916832"/>
            <a:ext cx="604867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interior-baby.ru/wp-content/uploads/2018/caficonvol8ea8ub-689x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562725" cy="361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www.detkipodelki.ru/upload/027/u2754/d/c/risuem-s-pomoschyu-voskovyh-melkov-images-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6774645" cy="5517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nsportal.ru/sites/default/files/2015/01/06/img_0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390456" cy="5542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opt-981765.ssl.1c-bitrix-cdn.ru/upload/iblock/5c0/5c0c77b0e573daaebf3b2ad1d3ad5956.jpg?1471971342764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92696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deti.mail.ru/sharepic/49/424848/?15155117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556792"/>
            <a:ext cx="7240088" cy="380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getdrawings.com/image/still-life-easy-drawing-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904" y="836712"/>
            <a:ext cx="6842496" cy="5447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168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Источники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 smtClean="0">
                <a:hlinkClick r:id="rId2"/>
              </a:rPr>
              <a:t>https://artrecept.com/zhivopis/stili/puantilizm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https://artchive.ru/encyclopedia/3369~Divizionizm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hlinkClick r:id="rId4"/>
              </a:rPr>
              <a:t>https://veryimportantlot.com/ru/news/blog/neoimpressionizm-i-puantilizm-v-zhivopisi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hlinkClick r:id="rId5"/>
              </a:rPr>
              <a:t>https://zen.yandex.ru/media/id/5ddb9b0fac2c132205518dfd/puantel-mnogoobrazie-hudojestvennogo-napravleniia-v-jivopisi-5e2579f82beb4900ada5e5b1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hlinkClick r:id="rId6"/>
              </a:rPr>
              <a:t>https://www.maam.ru/detskijsad/puantilizm-dlja-detei-ili-netradicionaja-tehnika-risovanija-vatnymi-palochkami-na-zanjatijah-po-izo-dejatelnosti-v-starshei-grupe.html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00" y="702266"/>
            <a:ext cx="6839344" cy="638501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Жорж Сёра </a:t>
            </a:r>
            <a:b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Воскресный день на острове Гранд Жат" 1884г.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18" name="Picture 2" descr="Жорж Сёра, &quot;Воскресный день на острове Гранд Жат&quot; 1884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143750" cy="477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542362"/>
              </p:ext>
            </p:extLst>
          </p:nvPr>
        </p:nvGraphicFramePr>
        <p:xfrm>
          <a:off x="395536" y="404664"/>
          <a:ext cx="8229600" cy="4048380"/>
        </p:xfrm>
        <a:graphic>
          <a:graphicData uri="http://schemas.openxmlformats.org/drawingml/2006/table">
            <a:tbl>
              <a:tblPr firstRow="1" firstCol="1" bandRow="1"/>
              <a:tblGrid>
                <a:gridCol w="3322712"/>
                <a:gridCol w="4906888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200" b="1" kern="1200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Наши координаты</a:t>
                      </a:r>
                      <a:r>
                        <a:rPr lang="ru-RU" baseline="0" dirty="0"/>
                        <a:t/>
                      </a:r>
                      <a:br>
                        <a:rPr lang="ru-RU" baseline="0" dirty="0"/>
                      </a:br>
                      <a:r>
                        <a:rPr lang="ru-RU" baseline="0" dirty="0">
                          <a:hlinkClick r:id="rId2"/>
                        </a:rPr>
                        <a:t>Учебно-методический </a:t>
                      </a:r>
                      <a:r>
                        <a:rPr lang="ru-RU" baseline="0" dirty="0" smtClean="0">
                          <a:hlinkClick r:id="rId2"/>
                        </a:rPr>
                        <a:t>портал</a:t>
                      </a:r>
                      <a:endParaRPr lang="ru-RU" baseline="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baseline="0" dirty="0"/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aseline="0" dirty="0">
                          <a:hlinkClick r:id="rId3"/>
                        </a:rPr>
                        <a:t>ООО «Издательство «УЧИТЕЛЬ»</a:t>
                      </a:r>
                      <a:r>
                        <a:rPr lang="ru-RU" baseline="0" dirty="0"/>
                        <a:t/>
                      </a:r>
                      <a:br>
                        <a:rPr lang="ru-RU" baseline="0" dirty="0"/>
                      </a:br>
                      <a:r>
                        <a:rPr lang="ru-RU" baseline="0" dirty="0"/>
                        <a:t>Тел. +7(8442) </a:t>
                      </a:r>
                      <a:r>
                        <a:rPr lang="ru-RU" baseline="0" dirty="0" smtClean="0"/>
                        <a:t>42-12-13</a:t>
                      </a:r>
                      <a:r>
                        <a:rPr lang="ru-RU" baseline="0" dirty="0"/>
                        <a:t/>
                      </a:r>
                      <a:br>
                        <a:rPr lang="ru-RU" baseline="0" dirty="0"/>
                      </a:br>
                      <a:r>
                        <a:rPr lang="ru-RU" baseline="0" dirty="0"/>
                        <a:t>Адрес: 400067, Волгоград,</a:t>
                      </a:r>
                      <a:br>
                        <a:rPr lang="ru-RU" baseline="0" dirty="0"/>
                      </a:br>
                      <a:r>
                        <a:rPr lang="ru-RU" baseline="0" dirty="0"/>
                        <a:t>ул. Кирова, д. 143</a:t>
                      </a:r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hlinkClick r:id="rId4"/>
                        </a:rPr>
                        <a:t>ООО «</a:t>
                      </a:r>
                      <a:r>
                        <a:rPr lang="ru-RU" sz="1400" baseline="0" dirty="0" smtClean="0">
                          <a:hlinkClick r:id="rId4"/>
                        </a:rPr>
                        <a:t>Международный центр образования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hlinkClick r:id="rId4"/>
                        </a:rPr>
                        <a:t>и </a:t>
                      </a:r>
                      <a:r>
                        <a:rPr lang="ru-RU" sz="1400" baseline="0" dirty="0">
                          <a:hlinkClick r:id="rId4"/>
                        </a:rPr>
                        <a:t>социально-гуманитарных </a:t>
                      </a:r>
                      <a:r>
                        <a:rPr lang="ru-RU" sz="1400" baseline="0" dirty="0" smtClean="0">
                          <a:hlinkClick r:id="rId4"/>
                        </a:rPr>
                        <a:t>исследований»</a:t>
                      </a:r>
                      <a:endParaRPr lang="ru-RU" sz="1400" baseline="0" dirty="0" smtClean="0"/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baseline="0" dirty="0" smtClean="0"/>
                        <a:t>Тел. 8-800-1000-299</a:t>
                      </a:r>
                      <a:r>
                        <a:rPr lang="ru-RU" baseline="0" dirty="0"/>
                        <a:t/>
                      </a:r>
                      <a:br>
                        <a:rPr lang="ru-RU" baseline="0" dirty="0"/>
                      </a:br>
                      <a:r>
                        <a:rPr lang="ru-RU" baseline="0" dirty="0" smtClean="0"/>
                        <a:t>Адрес</a:t>
                      </a:r>
                      <a:r>
                        <a:rPr lang="ru-RU" baseline="0" dirty="0"/>
                        <a:t>: 109202, г. Москва,</a:t>
                      </a:r>
                      <a:br>
                        <a:rPr lang="ru-RU" baseline="0" dirty="0"/>
                      </a:br>
                      <a:r>
                        <a:rPr lang="ru-RU" baseline="0" dirty="0"/>
                        <a:t>ул. </a:t>
                      </a:r>
                      <a:r>
                        <a:rPr lang="ru-RU" baseline="0" dirty="0" err="1"/>
                        <a:t>Басовская</a:t>
                      </a:r>
                      <a:r>
                        <a:rPr lang="ru-RU" baseline="0" dirty="0"/>
                        <a:t>, д. 16, стр. 1</a:t>
                      </a:r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Наши электронные адреса: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 </a:t>
                      </a:r>
                      <a:r>
                        <a:rPr lang="ru-RU" dirty="0" smtClean="0">
                          <a:hlinkClick r:id="rId5"/>
                        </a:rPr>
                        <a:t>webinar@uchitel-izd.ru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>
                          <a:hlinkClick r:id="rId6"/>
                        </a:rPr>
                        <a:t>teach@uchmet.org</a:t>
                      </a: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hlinkClick r:id="rId7"/>
                        </a:rPr>
                        <a:t>met@uchitel-izd.ru</a:t>
                      </a:r>
                      <a:endParaRPr lang="ru-RU" baseline="0" dirty="0" smtClean="0"/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dirty="0"/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8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836712"/>
            <a:ext cx="67691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rgbClr val="002060"/>
                </a:solidFill>
              </a:rPr>
              <a:t>Благодарим за участие</a:t>
            </a:r>
            <a:r>
              <a:rPr lang="en-US" sz="4000" dirty="0" smtClean="0">
                <a:solidFill>
                  <a:srgbClr val="002060"/>
                </a:solidFill>
              </a:rPr>
              <a:t/>
            </a:r>
            <a:br>
              <a:rPr lang="en-US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 в </a:t>
            </a:r>
            <a:r>
              <a:rPr lang="ru-RU" sz="4000" dirty="0" err="1">
                <a:solidFill>
                  <a:srgbClr val="002060"/>
                </a:solidFill>
              </a:rPr>
              <a:t>в</a:t>
            </a:r>
            <a:r>
              <a:rPr lang="ru-RU" sz="4000" dirty="0" err="1" smtClean="0">
                <a:solidFill>
                  <a:srgbClr val="002060"/>
                </a:solidFill>
              </a:rPr>
              <a:t>ебинаре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21507" name="Picture 2" descr="C:\Users\Vilkova\AppData\Local\Microsoft\Windows\Temporary Internet Files\Content.IE5\OLPX5LZP\MC900433941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954338"/>
            <a:ext cx="2182812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C:\Users\Vilkova\AppData\Local\Microsoft\Windows\Temporary Internet Files\Content.IE5\1FEQ4JYK\MC900433953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954338"/>
            <a:ext cx="2268537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8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6902100" cy="61400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 </a:t>
            </a:r>
            <a:r>
              <a:rPr lang="ru-RU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Синьяк</a:t>
            </a:r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портрет, 1890 г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2" name="Picture 2" descr="https://avatars.mds.yandex.net/get-zen_doc/1533996/pub_5e2579f82beb4900ada5e5b1_5e25bcd9433ecc00b93990cb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12776"/>
            <a:ext cx="419066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Суть</a:t>
            </a:r>
            <a:r>
              <a:rPr lang="ru-RU" sz="2400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пуантилизма</a:t>
            </a:r>
            <a:r>
              <a:rPr lang="ru-RU" sz="2400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b="1" i="1" dirty="0" err="1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Жордж</a:t>
            </a:r>
            <a:r>
              <a:rPr lang="ru-RU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Сёра видел в следующем</a:t>
            </a:r>
            <a:endParaRPr lang="ru-RU" b="1" dirty="0"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5364088" y="1556792"/>
            <a:ext cx="2880319" cy="4561200"/>
          </a:xfrm>
        </p:spPr>
        <p:txBody>
          <a:bodyPr/>
          <a:lstStyle/>
          <a:p>
            <a:pPr algn="ctr"/>
            <a:r>
              <a:rPr lang="ru-RU" dirty="0" smtClean="0"/>
              <a:t>самым удачным способом нанесения мазков для эффективного оптического смешения можно считать небольшую точку. Но форма мазка не так уж важна — главное, чтобы размер мазка соответствовал размеру картины, и отдельные мазки не накладывались друг на друга.</a:t>
            </a:r>
            <a:endParaRPr lang="ru-RU" dirty="0"/>
          </a:p>
        </p:txBody>
      </p:sp>
      <p:sp>
        <p:nvSpPr>
          <p:cNvPr id="6" name="Текст 10"/>
          <p:cNvSpPr>
            <a:spLocks noGrp="1"/>
          </p:cNvSpPr>
          <p:nvPr>
            <p:ph type="body" idx="1"/>
          </p:nvPr>
        </p:nvSpPr>
        <p:spPr>
          <a:xfrm>
            <a:off x="323528" y="1803400"/>
            <a:ext cx="2549972" cy="4561200"/>
          </a:xfrm>
        </p:spPr>
        <p:txBody>
          <a:bodyPr/>
          <a:lstStyle/>
          <a:p>
            <a:pPr algn="ctr"/>
            <a:r>
              <a:rPr lang="ru-RU" dirty="0" smtClean="0"/>
              <a:t> старые мастера смешивали краски на палитре, а </a:t>
            </a:r>
          </a:p>
          <a:p>
            <a:pPr indent="-4763" algn="ctr">
              <a:buNone/>
            </a:pPr>
            <a:r>
              <a:rPr lang="ru-RU" dirty="0" smtClean="0"/>
              <a:t>импрессионисты — прямо на холсте. Краски не нужно смешивать вообще, а следует накладывать чистые цвета спектра небольшими мазками — и тогда они смешаются в глазах зрителя;</a:t>
            </a:r>
            <a:endParaRPr lang="ru-RU" dirty="0"/>
          </a:p>
        </p:txBody>
      </p:sp>
      <p:sp>
        <p:nvSpPr>
          <p:cNvPr id="7" name="Текст 11"/>
          <p:cNvSpPr>
            <a:spLocks noGrp="1"/>
          </p:cNvSpPr>
          <p:nvPr>
            <p:ph type="body" idx="2"/>
          </p:nvPr>
        </p:nvSpPr>
        <p:spPr>
          <a:xfrm>
            <a:off x="2987824" y="1803400"/>
            <a:ext cx="2314479" cy="4561200"/>
          </a:xfrm>
        </p:spPr>
        <p:txBody>
          <a:bodyPr/>
          <a:lstStyle/>
          <a:p>
            <a:pPr algn="ctr"/>
            <a:r>
              <a:rPr lang="ru-RU" dirty="0" smtClean="0"/>
              <a:t> когда краски смешиваются не физически, а в виде световых потоков, вся картина кажется наполненной светом, излучает свет</a:t>
            </a:r>
          </a:p>
          <a:p>
            <a:pPr algn="ctr">
              <a:buNone/>
            </a:pPr>
            <a:endParaRPr lang="ru-RU" dirty="0" smtClean="0"/>
          </a:p>
          <a:p>
            <a:pPr algn="ctr"/>
            <a:r>
              <a:rPr lang="ru-RU" dirty="0" smtClean="0"/>
              <a:t>Мазок не должен подражать форме предмета и нести смысл.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5"/>
            <a:ext cx="806489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71563"/>
            <a:r>
              <a:rPr lang="ru-RU" sz="1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400" dirty="0" smtClean="0">
              <a:solidFill>
                <a:schemeClr val="tx2"/>
              </a:solidFill>
            </a:endParaRP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Суть пуантилизма  </a:t>
            </a:r>
            <a:r>
              <a:rPr lang="ru-RU" b="1" i="1" dirty="0" err="1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Жордж</a:t>
            </a:r>
            <a:r>
              <a:rPr lang="ru-RU" b="1" i="1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Сёра видел в следующем</a:t>
            </a:r>
            <a:endParaRPr lang="ru-RU" b="1" dirty="0"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3"/>
          </p:nvPr>
        </p:nvSpPr>
        <p:spPr>
          <a:xfrm>
            <a:off x="5686606" y="1803400"/>
            <a:ext cx="2269769" cy="4561200"/>
          </a:xfrm>
        </p:spPr>
        <p:txBody>
          <a:bodyPr/>
          <a:lstStyle/>
          <a:p>
            <a:pPr algn="ctr"/>
            <a:r>
              <a:rPr lang="ru-RU" sz="1600" dirty="0" smtClean="0"/>
              <a:t>смотреть на картины нужно с определенного расстояния — тогда эффект оптического смешения чистых цветов будет достигнут.</a:t>
            </a:r>
          </a:p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0" y="1700808"/>
            <a:ext cx="3059832" cy="4561200"/>
          </a:xfrm>
        </p:spPr>
        <p:txBody>
          <a:bodyPr/>
          <a:lstStyle/>
          <a:p>
            <a:pPr algn="ctr"/>
            <a:r>
              <a:rPr lang="ru-RU" sz="1600" dirty="0" smtClean="0"/>
              <a:t>колористическая гамма и композиция работы имеют равную важность. </a:t>
            </a:r>
            <a:r>
              <a:rPr lang="ru-RU" sz="1600" dirty="0" err="1" smtClean="0"/>
              <a:t>Художник-дивизионист</a:t>
            </a:r>
            <a:r>
              <a:rPr lang="ru-RU" sz="1600" dirty="0" smtClean="0"/>
              <a:t> работает не на пленэре, </a:t>
            </a:r>
          </a:p>
          <a:p>
            <a:pPr algn="ctr">
              <a:buNone/>
            </a:pPr>
            <a:r>
              <a:rPr lang="ru-RU" sz="1600" dirty="0" smtClean="0"/>
              <a:t>а в мастерской. </a:t>
            </a:r>
          </a:p>
          <a:p>
            <a:pPr algn="ctr">
              <a:buNone/>
            </a:pPr>
            <a:endParaRPr lang="ru-RU" sz="1600" dirty="0" smtClean="0"/>
          </a:p>
          <a:p>
            <a:pPr algn="ctr"/>
            <a:r>
              <a:rPr lang="ru-RU" sz="1600" dirty="0" smtClean="0"/>
              <a:t>Прежде всего он решает, какое чувство, состояние хочет передать в каждой конкретной работе и для радостной картины выбирает восходящие линии и теплые цвета, а для печальной — нисходящие линии и холодные цвета;</a:t>
            </a:r>
            <a:endParaRPr lang="ru-RU" sz="1600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3059832" y="1803400"/>
            <a:ext cx="2592288" cy="4561200"/>
          </a:xfrm>
        </p:spPr>
        <p:txBody>
          <a:bodyPr/>
          <a:lstStyle/>
          <a:p>
            <a:pPr algn="ctr"/>
            <a:r>
              <a:rPr lang="ru-RU" sz="1600" dirty="0" smtClean="0"/>
              <a:t>картины нужно писать только на белом холсте — белый цвет основы усиливает сияние. Оформлять картины стоит только белыми рамами — они создают правильный выход  из пространства картины в пространство стены;</a:t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y templat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Ely · SlidesCarnival</Template>
  <TotalTime>7774</TotalTime>
  <Words>545</Words>
  <Application>Microsoft Office PowerPoint</Application>
  <PresentationFormat>Экран (4:3)</PresentationFormat>
  <Paragraphs>158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Arial</vt:lpstr>
      <vt:lpstr>Calibri</vt:lpstr>
      <vt:lpstr>Mali</vt:lpstr>
      <vt:lpstr>Mali SemiBold</vt:lpstr>
      <vt:lpstr>Nunito Light</vt:lpstr>
      <vt:lpstr>Times New Roman</vt:lpstr>
      <vt:lpstr>Ely template</vt:lpstr>
      <vt:lpstr>Презентация PowerPoint</vt:lpstr>
      <vt:lpstr>Презентация PowerPoint</vt:lpstr>
      <vt:lpstr>Презентация PowerPoint</vt:lpstr>
      <vt:lpstr>Пуантилизм как нетрадиционная техника рисования.  </vt:lpstr>
      <vt:lpstr>Презентация PowerPoint</vt:lpstr>
      <vt:lpstr>Жорж Сёра  "Воскресный день на острове Гранд Жат" 1884г.</vt:lpstr>
      <vt:lpstr>Поль Синьяк  Женский портрет, 1890 г</vt:lpstr>
      <vt:lpstr>Суть пуантилизма  Жордж Сёра видел в следующем</vt:lpstr>
      <vt:lpstr>Суть пуантилизма  Жордж Сёра видел в следующем</vt:lpstr>
      <vt:lpstr>Презентация PowerPoint</vt:lpstr>
      <vt:lpstr>Другие художники работавшие в направлении пуантилизма   Анри Кросс, Розовый дом 1901 г.</vt:lpstr>
      <vt:lpstr>  Люсьен Писсаро, Ферма в Бесинкур 1884 г.</vt:lpstr>
      <vt:lpstr> Саралидзе Ия Гурамовна</vt:lpstr>
      <vt:lpstr>Анна Еншина</vt:lpstr>
      <vt:lpstr>Презентация PowerPoint</vt:lpstr>
      <vt:lpstr>В пуантельной технике могут быть использованы различные формы мазка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Обзор необходимых материалов для рисования  </vt:lpstr>
      <vt:lpstr>Чем можно рисовать?</vt:lpstr>
      <vt:lpstr>На чем можно рисовать?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Организация и проведение занятий с использованием техники пуантилизма с детьми дошкольного и младшего школьного возраста.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участие  в вебинаре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Бобровская Анжелика</cp:lastModifiedBy>
  <cp:revision>1072</cp:revision>
  <dcterms:created xsi:type="dcterms:W3CDTF">2010-05-23T14:28:12Z</dcterms:created>
  <dcterms:modified xsi:type="dcterms:W3CDTF">2020-05-12T05:20:41Z</dcterms:modified>
</cp:coreProperties>
</file>