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258" r:id="rId3"/>
    <p:sldId id="260" r:id="rId4"/>
    <p:sldId id="261" r:id="rId5"/>
    <p:sldId id="262" r:id="rId6"/>
    <p:sldId id="267" r:id="rId7"/>
    <p:sldId id="268" r:id="rId8"/>
    <p:sldId id="269" r:id="rId9"/>
    <p:sldId id="263" r:id="rId10"/>
    <p:sldId id="264" r:id="rId11"/>
    <p:sldId id="265" r:id="rId12"/>
    <p:sldId id="266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>
      <p:cViewPr>
        <p:scale>
          <a:sx n="91" d="100"/>
          <a:sy n="91" d="100"/>
        </p:scale>
        <p:origin x="-37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 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9" name="Группа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84" name="Группа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97" name="Группа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24.08.2016</a:t>
            </a:r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25754" y="595618"/>
            <a:ext cx="8875551" cy="2684477"/>
          </a:xfrm>
        </p:spPr>
        <p:txBody>
          <a:bodyPr rtlCol="0">
            <a:no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Эффективные практики взаимодействия с семьями воспитанников для реализации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воспитательно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-образовательного процесса для дошкольников</a:t>
            </a:r>
            <a:endParaRPr lang="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algn="r" rtl="0"/>
            <a:r>
              <a:rPr lang="ru" dirty="0" smtClean="0">
                <a:latin typeface="Arial" panose="020B0604020202020204" pitchFamily="34" charset="0"/>
                <a:cs typeface="Arial" panose="020B0604020202020204" pitchFamily="34" charset="0"/>
              </a:rPr>
              <a:t>Ульева Т.А.</a:t>
            </a:r>
          </a:p>
          <a:p>
            <a:pPr algn="r" rtl="0"/>
            <a:r>
              <a:rPr lang="ru" dirty="0" smtClean="0">
                <a:latin typeface="Arial" panose="020B0604020202020204" pitchFamily="34" charset="0"/>
                <a:cs typeface="Arial" panose="020B0604020202020204" pitchFamily="34" charset="0"/>
              </a:rPr>
              <a:t>Вялкина Л.В.</a:t>
            </a:r>
            <a:endParaRPr lang="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995494"/>
          </a:xfrm>
        </p:spPr>
        <p:txBody>
          <a:bodyPr rtlCol="0">
            <a:normAutofit/>
          </a:bodyPr>
          <a:lstStyle/>
          <a:p>
            <a:pPr rtl="0"/>
            <a:r>
              <a:rPr lang="ru" dirty="0" smtClean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" smtClean="0">
                <a:latin typeface="Arial" panose="020B0604020202020204" pitchFamily="34" charset="0"/>
                <a:cs typeface="Arial" panose="020B0604020202020204" pitchFamily="34" charset="0"/>
              </a:rPr>
              <a:t>забываем  </a:t>
            </a:r>
            <a:r>
              <a:rPr lang="ru" dirty="0" smtClean="0">
                <a:latin typeface="Arial" panose="020B0604020202020204" pitchFamily="34" charset="0"/>
                <a:cs typeface="Arial" panose="020B0604020202020204" pitchFamily="34" charset="0"/>
              </a:rPr>
              <a:t>про </a:t>
            </a:r>
            <a:r>
              <a:rPr lang="ru" smtClean="0">
                <a:latin typeface="Arial" panose="020B0604020202020204" pitchFamily="34" charset="0"/>
                <a:cs typeface="Arial" panose="020B0604020202020204" pitchFamily="34" charset="0"/>
              </a:rPr>
              <a:t>бабушек и дедушек!</a:t>
            </a:r>
            <a:endParaRPr lang="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16" y="1325461"/>
            <a:ext cx="5486400" cy="453879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294" y="1275127"/>
            <a:ext cx="5368955" cy="4546834"/>
          </a:xfrm>
        </p:spPr>
      </p:pic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«Что читали наши мамы...</a:t>
            </a:r>
            <a:br>
              <a:rPr lang="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" dirty="0" smtClean="0">
                <a:latin typeface="Arial" panose="020B0604020202020204" pitchFamily="34" charset="0"/>
                <a:cs typeface="Arial" panose="020B0604020202020204" pitchFamily="34" charset="0"/>
              </a:rPr>
              <a:t>Что читали наши папы...</a:t>
            </a:r>
            <a:endParaRPr lang="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1" y="1451295"/>
            <a:ext cx="5884877" cy="41525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688" y="1451296"/>
            <a:ext cx="5025005" cy="415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7" y="1023456"/>
            <a:ext cx="6056851" cy="50837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248" y="1023456"/>
            <a:ext cx="4999836" cy="508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заголовок слайда </a:t>
            </a:r>
            <a:r>
              <a:rPr lang="ru" dirty="0"/>
              <a:t>7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2" y="738233"/>
            <a:ext cx="5528345" cy="5561900"/>
          </a:xfrm>
        </p:spPr>
      </p:pic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37" y="738233"/>
            <a:ext cx="6149130" cy="556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60" y="494950"/>
            <a:ext cx="5276677" cy="57915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017" y="571500"/>
            <a:ext cx="56374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7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4" y="662730"/>
            <a:ext cx="5612234" cy="550317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517" y="662730"/>
            <a:ext cx="5687736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6" y="604006"/>
            <a:ext cx="5511567" cy="557867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447" y="604007"/>
            <a:ext cx="7069123" cy="557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8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32" y="637564"/>
            <a:ext cx="5167618" cy="5981350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240" y="637564"/>
            <a:ext cx="5478011" cy="5981350"/>
          </a:xfrm>
        </p:spPr>
      </p:pic>
    </p:spTree>
    <p:extLst>
      <p:ext uri="{BB962C8B-B14F-4D97-AF65-F5344CB8AC3E}">
        <p14:creationId xmlns:p14="http://schemas.microsoft.com/office/powerpoint/2010/main" val="23470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02" y="1124125"/>
            <a:ext cx="5153126" cy="485722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852" y="1182848"/>
            <a:ext cx="5368954" cy="48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7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16" y="167781"/>
            <a:ext cx="11325137" cy="655180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09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2790738"/>
          </a:xfrm>
        </p:spPr>
        <p:txBody>
          <a:bodyPr rtlCol="0">
            <a:noAutofit/>
          </a:bodyPr>
          <a:lstStyle/>
          <a:p>
            <a:pPr algn="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«Воспитывая детей, нынешние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родители воспитывают будущую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историю нынешней страны, а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значит, и историю мира…»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А. С. Макаренко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056825" y="3581400"/>
            <a:ext cx="10058400" cy="4229100"/>
          </a:xfrm>
        </p:spPr>
        <p:txBody>
          <a:bodyPr rtlCol="0">
            <a:normAutofit/>
          </a:bodyPr>
          <a:lstStyle/>
          <a:p>
            <a:r>
              <a:rPr lang="ru-RU" sz="3200" dirty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Одной из основных задач, стоящей перед педагогами детского сада, является «Взаимодействие с семьёй для обеспечения полноценного развития ребёнка». 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339" y="1510018"/>
            <a:ext cx="10838577" cy="45678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800" dirty="0" smtClean="0"/>
              <a:t>Благодарим за внимание!</a:t>
            </a:r>
            <a:endParaRPr lang="ru-RU" sz="8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94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0713" y="271244"/>
            <a:ext cx="10058402" cy="148206"/>
          </a:xfrm>
        </p:spPr>
        <p:txBody>
          <a:bodyPr rtlCol="0">
            <a:normAutofit fontScale="90000"/>
          </a:bodyPr>
          <a:lstStyle/>
          <a:p>
            <a:pPr rtl="0"/>
            <a:endParaRPr lang="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914399"/>
            <a:ext cx="10092146" cy="5595458"/>
          </a:xfrm>
        </p:spPr>
        <p:txBody>
          <a:bodyPr rtlCol="0">
            <a:normAutofit lnSpcReduction="10000"/>
          </a:bodyPr>
          <a:lstStyle/>
          <a:p>
            <a:pPr indent="228600">
              <a:spcAft>
                <a:spcPts val="0"/>
              </a:spcAft>
            </a:pPr>
            <a:r>
              <a:rPr lang="ru-RU" sz="3200" dirty="0" smtClean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Основной </a:t>
            </a:r>
            <a:r>
              <a:rPr lang="ru-RU" sz="3200" dirty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целью взаимодействия между педагогами и родителями является создание единого пространства «Семья – детский сад», в котором всем участникам педагогического процесса (детям, родителям, воспитателям) будет уютно, интересно, безопасно, полезно, благополучно.</a:t>
            </a:r>
            <a:endParaRPr lang="ru-RU" sz="32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200" b="1" u="sng" dirty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Цель нашей работы</a:t>
            </a:r>
            <a:r>
              <a:rPr lang="ru-RU" sz="3200" b="1" dirty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 </a:t>
            </a:r>
            <a:r>
              <a:rPr lang="ru-RU" sz="3200" dirty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 «Вовлечение родителей в </a:t>
            </a:r>
            <a:r>
              <a:rPr lang="ru-RU" sz="3200" dirty="0" err="1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воспитательно</a:t>
            </a:r>
            <a:r>
              <a:rPr lang="ru-RU" sz="3200" dirty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-образовательный процесс через совместное творчество педагогов, детей и родителей»</a:t>
            </a:r>
            <a:endParaRPr lang="ru-RU" sz="32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rtl="0"/>
            <a:endParaRPr lang="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368792" y="1825625"/>
            <a:ext cx="754821" cy="4187952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73372"/>
          </a:xfrm>
        </p:spPr>
        <p:txBody>
          <a:bodyPr rtlCol="0">
            <a:normAutofit fontScale="90000"/>
          </a:bodyPr>
          <a:lstStyle/>
          <a:p>
            <a:pPr rtl="0"/>
            <a:endParaRPr lang="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065211" y="956345"/>
            <a:ext cx="9613973" cy="5503178"/>
          </a:xfrm>
        </p:spPr>
        <p:txBody>
          <a:bodyPr rtlCol="0">
            <a:normAutofit fontScale="92500" lnSpcReduction="20000"/>
          </a:bodyPr>
          <a:lstStyle/>
          <a:p>
            <a:pPr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000" b="1" u="sng" dirty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Для реализации поставленной цели решаются следующие задачи</a:t>
            </a:r>
            <a:r>
              <a:rPr lang="ru-RU" sz="3000" b="1" dirty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</a:t>
            </a:r>
            <a:endParaRPr lang="ru-RU" sz="3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1. Установление доверительных отношений между детьми, родителями и педагогами</a:t>
            </a:r>
            <a:endParaRPr lang="ru-RU" sz="18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2. Обогащение процессов общения между детьми и взрослыми, родителями и воспитателями.</a:t>
            </a:r>
            <a:endParaRPr lang="ru-RU" sz="18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3. Способствование творческому развитию личности ребёнка (учить видеть красоту в обыденных вещах, проявлять фантазию, испытывать чувство радости от процесса труда и от достигнутых результатов)</a:t>
            </a:r>
            <a:endParaRPr lang="ru-RU" sz="18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4. Формирование у родителей воспитанников детского сада и других взрослых членов семьи глубокого убеждения в огромной роли семьи в деле воспитания ребенка и возможности каждой семьи участвовать в воспитании детей;</a:t>
            </a:r>
            <a:endParaRPr lang="ru-RU" sz="18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rtl="0"/>
            <a:endParaRPr lang="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0754686" y="1825625"/>
            <a:ext cx="368928" cy="4187952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9030" y="352338"/>
            <a:ext cx="4496499" cy="5410897"/>
          </a:xfrm>
        </p:spPr>
        <p:txBody>
          <a:bodyPr rtlCol="0"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"/>
            </a:pPr>
            <a:r>
              <a:rPr lang="ru-RU" sz="1800" b="1" dirty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традиционные формы сотрудничества</a:t>
            </a:r>
            <a:r>
              <a:rPr lang="ru-RU" sz="1800" dirty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</a:t>
            </a:r>
            <a:r>
              <a:rPr lang="ru-RU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-</a:t>
            </a:r>
            <a:r>
              <a:rPr lang="ru-RU" sz="1800" dirty="0">
                <a:solidFill>
                  <a:srgbClr val="11111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консультации;</a:t>
            </a:r>
            <a:r>
              <a:rPr lang="ru-RU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- родительские собрания;</a:t>
            </a:r>
            <a:r>
              <a:rPr lang="ru-RU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- анкетирование;</a:t>
            </a:r>
            <a:r>
              <a:rPr lang="ru-RU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- беседы с родителями и детьми;</a:t>
            </a:r>
            <a:r>
              <a:rPr lang="ru-RU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- советы и рекомендации по проблемам воспитания детей;</a:t>
            </a:r>
            <a:r>
              <a:rPr lang="ru-RU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- оформление родительского уголка, в котором содержится информация о работе группы, режимных моментах, имеются папки-передвижки с разнообразным материалом.</a:t>
            </a:r>
            <a:r>
              <a:rPr lang="ru-RU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-участие в совместных праздниках и досугах, выставках, проектах.</a:t>
            </a:r>
            <a:r>
              <a:rPr lang="ru-RU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endParaRPr lang="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V="1">
            <a:off x="7492891" y="5724038"/>
            <a:ext cx="3840480" cy="45719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75" y="864065"/>
            <a:ext cx="6224631" cy="489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98768" y="145409"/>
            <a:ext cx="10058402" cy="1216152"/>
          </a:xfrm>
        </p:spPr>
        <p:txBody>
          <a:bodyPr rtlCol="0">
            <a:normAutofit/>
          </a:bodyPr>
          <a:lstStyle/>
          <a:p>
            <a:pPr rtl="0"/>
            <a:r>
              <a:rPr lang="ru" dirty="0" smtClean="0">
                <a:latin typeface="Arial" panose="020B0604020202020204" pitchFamily="34" charset="0"/>
                <a:cs typeface="Arial" panose="020B0604020202020204" pitchFamily="34" charset="0"/>
              </a:rPr>
              <a:t>Нетрадиционные формы сотрудничества</a:t>
            </a:r>
            <a:endParaRPr lang="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" b="958"/>
          <a:stretch>
            <a:fillRect/>
          </a:stretch>
        </p:blipFill>
        <p:spPr>
          <a:xfrm>
            <a:off x="1191237" y="1845577"/>
            <a:ext cx="4110605" cy="2835479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052423" y="4865615"/>
            <a:ext cx="4970872" cy="1669409"/>
          </a:xfrm>
        </p:spPr>
        <p:txBody>
          <a:bodyPr rtlCol="0">
            <a:noAutofit/>
          </a:bodyPr>
          <a:lstStyle/>
          <a:p>
            <a:pPr lvl="0">
              <a:spcAft>
                <a:spcPts val="0"/>
              </a:spcAft>
            </a:pPr>
            <a:r>
              <a:rPr lang="ru-RU" sz="1800" b="1" dirty="0" smtClean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-</a:t>
            </a:r>
            <a:r>
              <a:rPr lang="ru-RU" sz="1800" dirty="0" smtClean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участие детей и родителей в выставках и конкурсах различных уровней </a:t>
            </a:r>
            <a:r>
              <a:rPr lang="ru-RU" sz="1800" dirty="0" smtClean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организации;</a:t>
            </a:r>
            <a:r>
              <a:rPr lang="ru-RU" sz="1800" dirty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опросы родителей</a:t>
            </a:r>
            <a:endParaRPr lang="ru-RU" sz="18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rtl="0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half" idx="19"/>
          </p:nvPr>
        </p:nvSpPr>
        <p:spPr>
          <a:xfrm>
            <a:off x="6224629" y="4882393"/>
            <a:ext cx="5352177" cy="1661019"/>
          </a:xfrm>
        </p:spPr>
        <p:txBody>
          <a:bodyPr rtlCol="0">
            <a:normAutofit fontScale="70000" lnSpcReduction="20000"/>
          </a:bodyPr>
          <a:lstStyle/>
          <a:p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-</a:t>
            </a:r>
            <a:r>
              <a:rPr lang="ru-RU" sz="2600" dirty="0" smtClean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Родительские </a:t>
            </a:r>
            <a:r>
              <a:rPr lang="ru-RU" sz="2600" dirty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собрания в нетрадиционной </a:t>
            </a:r>
            <a:r>
              <a:rPr lang="ru-RU" sz="2600" dirty="0" smtClean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форме; </a:t>
            </a:r>
            <a:r>
              <a:rPr lang="ru-RU" sz="2600" dirty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оформление групповых помещений – стараемся оформить группу так, чтобы детям было комфортно в группе, уютнее и атмосфера складывается доброжелательной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>
          <a:xfrm>
            <a:off x="6862194" y="1820411"/>
            <a:ext cx="4049059" cy="2810312"/>
          </a:xfrm>
        </p:spPr>
      </p:pic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Экскурсии</a:t>
            </a:r>
            <a:endParaRPr lang="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0" r="17410"/>
          <a:stretch>
            <a:fillRect/>
          </a:stretch>
        </p:blipFill>
        <p:spPr/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sz="half" idx="2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2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0" r="17410"/>
          <a:stretch>
            <a:fillRect/>
          </a:stretch>
        </p:blipFill>
        <p:spPr/>
      </p:pic>
      <p:sp>
        <p:nvSpPr>
          <p:cNvPr id="14" name="Текст 13"/>
          <p:cNvSpPr>
            <a:spLocks noGrp="1"/>
          </p:cNvSpPr>
          <p:nvPr>
            <p:ph type="body" sz="half" idx="22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1" r="173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032658" y="379649"/>
            <a:ext cx="2286000" cy="3714178"/>
          </a:xfrm>
        </p:spPr>
        <p:txBody>
          <a:bodyPr rtlCol="0">
            <a:normAutofit/>
          </a:bodyPr>
          <a:lstStyle/>
          <a:p>
            <a:pPr rtl="0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Мастер-классы от родителей</a:t>
            </a:r>
            <a:endParaRPr lang="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9" b="21129"/>
          <a:stretch>
            <a:fillRect/>
          </a:stretch>
        </p:blipFill>
        <p:spPr>
          <a:xfrm>
            <a:off x="5402510" y="343949"/>
            <a:ext cx="3280096" cy="2667698"/>
          </a:xfrm>
        </p:spPr>
      </p:pic>
      <p:sp>
        <p:nvSpPr>
          <p:cNvPr id="10" name="Текст 9"/>
          <p:cNvSpPr>
            <a:spLocks noGrp="1"/>
          </p:cNvSpPr>
          <p:nvPr>
            <p:ph type="body" sz="half" idx="21"/>
          </p:nvPr>
        </p:nvSpPr>
        <p:spPr>
          <a:xfrm>
            <a:off x="9066214" y="5570290"/>
            <a:ext cx="2286000" cy="163431"/>
          </a:xfrm>
        </p:spPr>
        <p:txBody>
          <a:bodyPr rtlCol="0">
            <a:normAutofit fontScale="32500" lnSpcReduction="20000"/>
          </a:bodyPr>
          <a:lstStyle/>
          <a:p>
            <a:pPr rtl="0"/>
            <a:endParaRPr lang="en-US" dirty="0"/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9" b="21129"/>
          <a:stretch>
            <a:fillRect/>
          </a:stretch>
        </p:blipFill>
        <p:spPr>
          <a:xfrm>
            <a:off x="5385732" y="3338818"/>
            <a:ext cx="3246540" cy="2550254"/>
          </a:xfr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18125"/>
          <a:stretch>
            <a:fillRect/>
          </a:stretch>
        </p:blipFill>
        <p:spPr>
          <a:xfrm>
            <a:off x="704675" y="897622"/>
            <a:ext cx="4160940" cy="4694571"/>
          </a:xfrm>
        </p:spPr>
      </p:pic>
    </p:spTree>
    <p:extLst>
      <p:ext uri="{BB962C8B-B14F-4D97-AF65-F5344CB8AC3E}">
        <p14:creationId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6635" y="3942825"/>
            <a:ext cx="4596980" cy="2298583"/>
          </a:xfrm>
        </p:spPr>
        <p:txBody>
          <a:bodyPr rtlCol="0">
            <a:normAutofit/>
          </a:bodyPr>
          <a:lstStyle/>
          <a:p>
            <a:pPr rtl="0"/>
            <a:endParaRPr lang="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3137" y="469783"/>
            <a:ext cx="4840447" cy="1753300"/>
          </a:xfrm>
        </p:spPr>
        <p:txBody>
          <a:bodyPr rtlCol="0">
            <a:normAutofit/>
          </a:bodyPr>
          <a:lstStyle/>
          <a:p>
            <a:pPr rtl="0"/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Стенгазеты и фотовыставки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03" y="234891"/>
            <a:ext cx="5536734" cy="40602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136" y="2533474"/>
            <a:ext cx="5357769" cy="393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03431377_win32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9532651_TF03431377" id="{E55CF100-C248-4B8F-8F5C-C7DC3EE79A39}" vid="{F3C83CD3-4C48-4907-A3EA-9E7FA702781C}"/>
    </a:ext>
  </a:extLst>
</a:theme>
</file>

<file path=ppt/theme/theme2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tf03431377_win32</Template>
  <TotalTime>71</TotalTime>
  <Words>131</Words>
  <Application>Microsoft Office PowerPoint</Application>
  <PresentationFormat>Произвольный</PresentationFormat>
  <Paragraphs>23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tf03431377_win32</vt:lpstr>
      <vt:lpstr>Эффективные практики взаимодействия с семьями воспитанников для реализации воспитательно-образовательного процесса для дошкольников</vt:lpstr>
      <vt:lpstr>«Воспитывая детей, нынешние родители воспитывают будущую историю нынешней страны, а значит, и историю мира…» А. С. Макаренко</vt:lpstr>
      <vt:lpstr>Презентация PowerPoint</vt:lpstr>
      <vt:lpstr>Презентация PowerPoint</vt:lpstr>
      <vt:lpstr>традиционные формы сотрудничества: -консультации; - родительские собрания; - анкетирование; - беседы с родителями и детьми; - советы и рекомендации по проблемам воспитания детей; - оформление родительского уголка, в котором содержится информация о работе группы, режимных моментах, имеются папки-передвижки с разнообразным материалом. -участие в совместных праздниках и досугах, выставках, проектах. </vt:lpstr>
      <vt:lpstr>Нетрадиционные формы сотрудничества</vt:lpstr>
      <vt:lpstr>Экскурсии</vt:lpstr>
      <vt:lpstr>Мастер-классы от родителей</vt:lpstr>
      <vt:lpstr>Презентация PowerPoint</vt:lpstr>
      <vt:lpstr>Не забываем  про бабушек и дедушек!</vt:lpstr>
      <vt:lpstr>Проект «Что читали наши мамы... Что читали наши папы...</vt:lpstr>
      <vt:lpstr>Презентация PowerPoint</vt:lpstr>
      <vt:lpstr>Добавить заголовок слайда 7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Эффективные практики взаимодействия с семьями воспитанников для реализации воспитательно-образовательного процесса для дошкольников</dc:title>
  <dc:creator>Кирилл Ульев</dc:creator>
  <cp:lastModifiedBy>Кирилл Ульев</cp:lastModifiedBy>
  <cp:revision>7</cp:revision>
  <dcterms:created xsi:type="dcterms:W3CDTF">2022-09-17T12:02:15Z</dcterms:created>
  <dcterms:modified xsi:type="dcterms:W3CDTF">2022-09-17T13:14:13Z</dcterms:modified>
</cp:coreProperties>
</file>