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27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27B8"/>
    <a:srgbClr val="000000"/>
    <a:srgbClr val="022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C6ECF-77CD-4CBB-8B02-8A785A35E898}" v="48" dt="2020-02-18T09:22:36.619"/>
    <p1510:client id="{5511E91F-30BB-49AC-B208-6BED6818B2FC}" v="889" dt="2020-02-16T12:02:09.851"/>
    <p1510:client id="{5CB1E6D4-C204-40B8-B27D-CA2E7F7D5CC2}" v="83" dt="2020-02-24T09:48:07.067"/>
    <p1510:client id="{BF403E7A-3000-479A-A816-7ADC36800BC7}" v="3" dt="2020-02-24T09:54:52.589"/>
    <p1510:client id="{C4C14A8E-AA4C-4651-82DF-EE8905AE3753}" v="943" dt="2020-02-16T10:29:23.611"/>
    <p1510:client id="{D9844D1B-766E-4CD1-A3FF-DE7E1AC3D70B}" v="299" dt="2020-02-18T10:27:59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microsoft.com/office/2015/10/relationships/revisionInfo" Target="revisionInfo.xml" Id="rId26" /><Relationship Type="http://schemas.openxmlformats.org/officeDocument/2006/relationships/slide" Target="slides/slide2.xml" Id="rId3" /><Relationship Type="http://schemas.openxmlformats.org/officeDocument/2006/relationships/presProps" Target="presProps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tableStyles" Target="tableStyles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theme" Target="theme/theme1.xml" Id="rId23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viewProps" Target="viewProps.xml" Id="rId22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2/24/2020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45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1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5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5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0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9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3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9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8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2/24/2020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473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772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2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4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стол, чашка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5062B0B-D370-4BAA-B721-77205146B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b="15730"/>
          <a:stretch/>
        </p:blipFill>
        <p:spPr>
          <a:xfrm>
            <a:off x="597459" y="522121"/>
            <a:ext cx="11020778" cy="5813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524132"/>
            <a:ext cx="8795417" cy="42298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err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Использование</a:t>
            </a: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 </a:t>
            </a:r>
            <a:r>
              <a:rPr lang="en-US" sz="4400" b="1" err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нетрадиционных</a:t>
            </a: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 </a:t>
            </a:r>
            <a:r>
              <a:rPr lang="en-US" sz="4400" b="1" err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техник</a:t>
            </a: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 </a:t>
            </a:r>
            <a:r>
              <a:rPr lang="en-US" sz="4400" b="1" err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рисования</a:t>
            </a: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 в </a:t>
            </a:r>
            <a:r>
              <a:rPr lang="en-US" sz="4400" b="1" err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Изобразительной</a:t>
            </a:r>
            <a:br>
              <a:rPr lang="en-US" sz="4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</a:b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  </a:t>
            </a:r>
            <a:r>
              <a:rPr lang="en-US" sz="4400" b="1" err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деятельности</a:t>
            </a: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 </a:t>
            </a:r>
            <a:r>
              <a:rPr lang="en-US" sz="4400" b="1" err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детей</a:t>
            </a: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Kartika"/>
              </a:rPr>
              <a:t>. </a:t>
            </a:r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1043" y="4225713"/>
            <a:ext cx="4954929" cy="174903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подготовили</a:t>
            </a: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omic Sans MS"/>
              </a:rPr>
              <a:t>: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omic Sans MS"/>
              </a:rPr>
              <a:t> </a:t>
            </a: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Воспитатель</a:t>
            </a: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Вялкина</a:t>
            </a: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Лена</a:t>
            </a: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Викторовна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Воспитатель</a:t>
            </a: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Ульева</a:t>
            </a: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Татьяна</a:t>
            </a: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0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16271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62CDAD17-D3BC-450C-B73D-DACE8795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7317DCF-5558-46CD-B9CB-B1E745A6C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B3794CB5-61AF-4CF1-8BE2-E7EEB69F1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6A96453A-09C8-4335-9D3C-B99FAC9F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7100E-3C60-4E19-BAAD-35C3B04C5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4644082"/>
            <a:ext cx="9732773" cy="951573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Рисование пальчиками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140055-8D68-431B-85CC-7231C345A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588071"/>
            <a:ext cx="9517450" cy="357426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8" name="Round Single Corner Rectangle 15">
            <a:extLst>
              <a:ext uri="{FF2B5EF4-FFF2-40B4-BE49-F238E27FC236}">
                <a16:creationId xmlns:a16="http://schemas.microsoft.com/office/drawing/2014/main" id="{8BD9652E-A54E-4840-997E-7009D754C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5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человек, внутренний, ребенок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3A126E5-8B88-4CDF-97AB-D58D362FB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20" r="-2" b="12993"/>
          <a:stretch/>
        </p:blipFill>
        <p:spPr>
          <a:xfrm>
            <a:off x="966162" y="899981"/>
            <a:ext cx="2962656" cy="2503867"/>
          </a:xfrm>
          <a:prstGeom prst="rect">
            <a:avLst/>
          </a:prstGeom>
        </p:spPr>
      </p:pic>
      <p:sp>
        <p:nvSpPr>
          <p:cNvPr id="30" name="Round Single Corner Rectangle 27">
            <a:extLst>
              <a:ext uri="{FF2B5EF4-FFF2-40B4-BE49-F238E27FC236}">
                <a16:creationId xmlns:a16="http://schemas.microsoft.com/office/drawing/2014/main" id="{B56AC20B-A3B1-4105-A699-D9802D20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89310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ребенок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C446BAE-7878-4C8E-8A9D-5A553A2C6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19" r="-2" b="6994"/>
          <a:stretch/>
        </p:blipFill>
        <p:spPr>
          <a:xfrm>
            <a:off x="4615867" y="899981"/>
            <a:ext cx="2962656" cy="2503868"/>
          </a:xfrm>
          <a:prstGeom prst="rect">
            <a:avLst/>
          </a:prstGeom>
        </p:spPr>
      </p:pic>
      <p:sp>
        <p:nvSpPr>
          <p:cNvPr id="25" name="Round Single Corner Rectangle 30">
            <a:extLst>
              <a:ext uri="{FF2B5EF4-FFF2-40B4-BE49-F238E27FC236}">
                <a16:creationId xmlns:a16="http://schemas.microsoft.com/office/drawing/2014/main" id="{DDBE4B1E-E819-4CA0-BAB3-8B100D8D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4848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человек, ребенок, внутренний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88EB719-1F9F-4745-9FBE-9315EF6F7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7" r="3" b="3"/>
          <a:stretch/>
        </p:blipFill>
        <p:spPr>
          <a:xfrm>
            <a:off x="8251405" y="899985"/>
            <a:ext cx="2962656" cy="250385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4A26674-03A0-4229-8F1A-0D8B00838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3983624"/>
            <a:ext cx="1920240" cy="5078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D3149E-57D5-4D11-8115-8EB25BCCF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B64ECB-E742-47C6-9FAE-599DEDB7E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BFBB21-8CA8-4010-8FFE-39BBAD5B9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11199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85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1FA62A9E-25B4-43EA-AD3B-98EFA96CD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13A07B98-446C-4682-8A01-942EDEBC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3299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2BF569C2-9C2B-489C-95B5-C3EFFEA61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0E6A00C8-AFED-416D-BDB4-8DEDFE11B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5BE52-9D95-4875-95FF-7AAF74C01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7225" y="1559768"/>
            <a:ext cx="2978281" cy="3135379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Цветная пена!!!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2217D5-CC4A-4E61-A4FB-89D4C42EF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225" y="4708186"/>
            <a:ext cx="2978282" cy="992223"/>
          </a:xfrm>
        </p:spPr>
        <p:txBody>
          <a:bodyPr>
            <a:normAutofit/>
          </a:bodyPr>
          <a:lstStyle/>
          <a:p>
            <a:endParaRPr lang="ru-RU" sz="1400"/>
          </a:p>
        </p:txBody>
      </p:sp>
      <p:pic>
        <p:nvPicPr>
          <p:cNvPr id="4" name="Рисунок 4" descr="Изображение выглядит как человек, ребенок, внутренний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B458B30-A1BF-4CD5-89FA-02AC50E79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13" r="-2" b="6512"/>
          <a:stretch/>
        </p:blipFill>
        <p:spPr>
          <a:xfrm>
            <a:off x="-1867" y="10"/>
            <a:ext cx="3730277" cy="3355932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внутренний, объект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5C703AB-8865-4684-9143-5A114FE81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6520"/>
          <a:stretch/>
        </p:blipFill>
        <p:spPr>
          <a:xfrm>
            <a:off x="3898677" y="10"/>
            <a:ext cx="2692624" cy="3355932"/>
          </a:xfrm>
          <a:prstGeom prst="rect">
            <a:avLst/>
          </a:prstGeom>
        </p:spPr>
      </p:pic>
      <p:sp>
        <p:nvSpPr>
          <p:cNvPr id="16" name="Rectangle 20">
            <a:extLst>
              <a:ext uri="{FF2B5EF4-FFF2-40B4-BE49-F238E27FC236}">
                <a16:creationId xmlns:a16="http://schemas.microsoft.com/office/drawing/2014/main" id="{DFD9188A-D1F3-42D2-A13B-8F06D6A6A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FE268258-8446-46E0-921F-A5002B734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3834A-B474-42B7-8519-E7150DD6B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D42ED6-2225-4414-B4C3-D1C58CB9C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 descr="Изображение выглядит как внутренний, ребенок, игрушка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D9F8A60-ABD1-426A-9CBA-E3806B3D2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" r="-2" b="31127"/>
          <a:stretch/>
        </p:blipFill>
        <p:spPr>
          <a:xfrm>
            <a:off x="1" y="3509434"/>
            <a:ext cx="6591300" cy="33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4">
            <a:extLst>
              <a:ext uri="{FF2B5EF4-FFF2-40B4-BE49-F238E27FC236}">
                <a16:creationId xmlns:a16="http://schemas.microsoft.com/office/drawing/2014/main" id="{193DC8A6-6AB4-43DA-A56E-1061EA4F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73CD6E38-DE84-4B1A-AFE9-2CF392E1A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07E50-9984-4F27-A6E7-A07B09AD8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726485"/>
            <a:ext cx="9732773" cy="1465112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Рисование мыльными пузырями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320B0B6-7A45-41B1-BB1B-4D64AC3E5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91597"/>
            <a:ext cx="9517450" cy="638904"/>
          </a:xfrm>
        </p:spPr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0" name="Рисунок 10" descr="Изображение выглядит как человек, внутренний, ст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0DBFA62-9762-4676-8B98-3E61DDB95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33" b="3"/>
          <a:stretch/>
        </p:blipFill>
        <p:spPr>
          <a:xfrm>
            <a:off x="616739" y="617981"/>
            <a:ext cx="2645376" cy="2993899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внутренний, стол, женщ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2F17B77-ABF3-4989-B819-4539BE65C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88" b="3"/>
          <a:stretch/>
        </p:blipFill>
        <p:spPr>
          <a:xfrm>
            <a:off x="3387883" y="617981"/>
            <a:ext cx="2627232" cy="2993899"/>
          </a:xfrm>
          <a:prstGeom prst="rect">
            <a:avLst/>
          </a:prstGeom>
        </p:spPr>
      </p:pic>
      <p:pic>
        <p:nvPicPr>
          <p:cNvPr id="4" name="Рисунок 4" descr="Изображение выглядит как человек, внутренний, стол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C693E1E-1EA1-4B16-BD86-515421088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4" r="3" b="3"/>
          <a:stretch/>
        </p:blipFill>
        <p:spPr>
          <a:xfrm>
            <a:off x="6161712" y="617981"/>
            <a:ext cx="2627232" cy="2993899"/>
          </a:xfrm>
          <a:prstGeom prst="rect">
            <a:avLst/>
          </a:prstGeom>
        </p:spPr>
      </p:pic>
      <p:sp>
        <p:nvSpPr>
          <p:cNvPr id="45" name="Rectangle 18">
            <a:extLst>
              <a:ext uri="{FF2B5EF4-FFF2-40B4-BE49-F238E27FC236}">
                <a16:creationId xmlns:a16="http://schemas.microsoft.com/office/drawing/2014/main" id="{22E12D2D-2F75-439F-A8D0-C92772A2F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20">
            <a:extLst>
              <a:ext uri="{FF2B5EF4-FFF2-40B4-BE49-F238E27FC236}">
                <a16:creationId xmlns:a16="http://schemas.microsoft.com/office/drawing/2014/main" id="{9ED11EBF-9498-4A31-A059-71695B4EE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2">
            <a:extLst>
              <a:ext uri="{FF2B5EF4-FFF2-40B4-BE49-F238E27FC236}">
                <a16:creationId xmlns:a16="http://schemas.microsoft.com/office/drawing/2014/main" id="{75EE0412-66E0-476C-8870-383B09019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4">
            <a:extLst>
              <a:ext uri="{FF2B5EF4-FFF2-40B4-BE49-F238E27FC236}">
                <a16:creationId xmlns:a16="http://schemas.microsoft.com/office/drawing/2014/main" id="{04F07689-0867-401C-A3DC-7EE6C2CC9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 descr="Изображение выглядит как человек, внутренний, молодой, женщ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F4F2227-747D-4CA9-8425-3F4FECD20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84" r="6228" b="3"/>
          <a:stretch/>
        </p:blipFill>
        <p:spPr>
          <a:xfrm>
            <a:off x="8960970" y="617981"/>
            <a:ext cx="2610280" cy="29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B55BE-2A45-484C-A9CE-6BC4F49EF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4200937"/>
            <a:ext cx="9732773" cy="1637640"/>
          </a:xfrm>
        </p:spPr>
        <p:txBody>
          <a:bodyPr>
            <a:normAutofit/>
          </a:bodyPr>
          <a:lstStyle/>
          <a:p>
            <a:pPr algn="ctr"/>
            <a:r>
              <a:rPr lang="ru-RU" sz="4000" b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Мастер-класс с родителями и детьми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890101-3C84-402D-B3C8-F6F26D49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889050" y="5191597"/>
            <a:ext cx="992398" cy="638904"/>
          </a:xfrm>
        </p:spPr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8" name="Рисунок 8" descr="Изображение выглядит как человек, стол, внутренний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3194430-61A7-4A75-ADDC-D77CD27B6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0" r="4031" b="3"/>
          <a:stretch/>
        </p:blipFill>
        <p:spPr>
          <a:xfrm>
            <a:off x="401079" y="445454"/>
            <a:ext cx="3930658" cy="3540237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стол, внутренний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3283570-71C9-4B59-B19B-DA1AC88CA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61" b="3"/>
          <a:stretch/>
        </p:blipFill>
        <p:spPr>
          <a:xfrm>
            <a:off x="4322759" y="445454"/>
            <a:ext cx="3542471" cy="3540237"/>
          </a:xfrm>
          <a:prstGeom prst="rect">
            <a:avLst/>
          </a:prstGeom>
        </p:spPr>
      </p:pic>
      <p:pic>
        <p:nvPicPr>
          <p:cNvPr id="4" name="Рисунок 4" descr="Изображение выглядит как человек, стол, внутренний, тор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EF4EF96-F222-4D7D-B2BD-530A090BE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" r="8772" b="3"/>
          <a:stretch/>
        </p:blipFill>
        <p:spPr>
          <a:xfrm>
            <a:off x="7798742" y="445453"/>
            <a:ext cx="3758131" cy="35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12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Изображение выглядит как человек, ребенок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8EFB0C5-2054-4EAD-9566-D03F07C67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1697"/>
          <a:stretch/>
        </p:blipFill>
        <p:spPr>
          <a:xfrm>
            <a:off x="5003902" y="3128815"/>
            <a:ext cx="6867381" cy="3729184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внутренний, стол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C67BAB6-A36C-4DA6-8DF7-9BB238483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46" r="1" b="15411"/>
          <a:stretch/>
        </p:blipFill>
        <p:spPr>
          <a:xfrm>
            <a:off x="20" y="-14368"/>
            <a:ext cx="7466798" cy="3909712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Рисунок 4" descr="Изображение выглядит как человек, внутренний, стол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09BD537-A16F-4849-ACDA-5B47B95BD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33" r="-1" b="11951"/>
          <a:stretch/>
        </p:blipFill>
        <p:spPr>
          <a:xfrm>
            <a:off x="7458302" y="-8170"/>
            <a:ext cx="4412981" cy="3125154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человек, внутренний, ст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9CA9FD4-378F-40C9-9AD5-A3102D644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37" b="11621"/>
          <a:stretch/>
        </p:blipFill>
        <p:spPr>
          <a:xfrm>
            <a:off x="1" y="3893247"/>
            <a:ext cx="5001186" cy="29647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41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ст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B4E7AB3-02A9-476D-ADE1-07EFA4B4C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5" r="-1" b="20315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2" name="Рисунок 2" descr="Изображение выглядит как внутренний, человек, стол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004160D-86C5-4AE2-AC52-8547BE5FA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3" r="8611" b="-4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внутренний, ст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CE14A27-4710-47FA-AAED-69A9123E1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4" b="14060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, стол, ребено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1EA6A1A-5C48-49BD-80C9-5A705F2C4C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2" r="13271" b="-1"/>
          <a:stretch/>
        </p:blipFill>
        <p:spPr>
          <a:xfrm>
            <a:off x="6148477" y="321732"/>
            <a:ext cx="5721788" cy="62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20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маленький, человек, внутренний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E4D98AF-8AB8-4484-8DB6-B91420905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16" r="-1" b="14314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2" name="Рисунок 2" descr="Изображение выглядит как внутренний, человек, перед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52C4F1C-F142-42E3-897F-8DA1C5952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1" r="9313" b="-4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утренний, человек, ребено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87B4131-B8DF-468C-8300-10D623360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60" b="12324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8" name="Рисунок 8" descr="Изображение выглядит как ребенок, маленький, мальчи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32AF922-638C-4931-8D69-4063494A9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34" r="1639" b="-1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01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стоит, держ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3A8420B-BC29-4B11-B0F3-91D2CFB4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0" r="11028" b="4"/>
          <a:stretch/>
        </p:blipFill>
        <p:spPr>
          <a:xfrm>
            <a:off x="321733" y="321733"/>
            <a:ext cx="2377289" cy="2670110"/>
          </a:xfrm>
          <a:prstGeom prst="rect">
            <a:avLst/>
          </a:prstGeom>
        </p:spPr>
      </p:pic>
      <p:pic>
        <p:nvPicPr>
          <p:cNvPr id="2" name="Рисунок 2" descr="Изображение выглядит как внутренний, стол, книга, пол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322D296-36A0-4381-BD27-A3B09024F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54" r="14213" b="4"/>
          <a:stretch/>
        </p:blipFill>
        <p:spPr>
          <a:xfrm>
            <a:off x="2524052" y="321730"/>
            <a:ext cx="2434798" cy="2583845"/>
          </a:xfrm>
          <a:prstGeom prst="rect">
            <a:avLst/>
          </a:prstGeom>
        </p:spPr>
      </p:pic>
      <p:pic>
        <p:nvPicPr>
          <p:cNvPr id="6" name="Рисунок 6" descr="Изображение выглядит как внутренний, человек, маленький, пол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49497F9-8F11-4FF3-9D94-F01F4FB5D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0" r="958"/>
          <a:stretch/>
        </p:blipFill>
        <p:spPr>
          <a:xfrm>
            <a:off x="321733" y="2831251"/>
            <a:ext cx="4407080" cy="3705016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, внутренний, стол, держ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466058D-247B-4D0F-BD7F-8C3794729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6" r="9888" b="-1"/>
          <a:stretch/>
        </p:blipFill>
        <p:spPr>
          <a:xfrm>
            <a:off x="4812633" y="321733"/>
            <a:ext cx="70576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6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8257D-F0FE-493E-9E4D-D020EE49C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180" y="1246194"/>
            <a:ext cx="9168961" cy="50243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ru-RU" sz="2000" b="1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Вывод</a:t>
            </a:r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: проведение занятий с использованием нетрадиционных техник: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развивает уверенность в своих силах;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развивает пространственное мышление;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учит свободно выражать свой замысел;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побуждает к творческим поискам и решениям;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учит работать с разнообразным материалом;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развивает чувство композиции, ритма, колорита, </a:t>
            </a:r>
            <a:r>
              <a:rPr lang="ru-RU" sz="2000" err="1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цветовосприятия</a:t>
            </a:r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;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развивает чувство фактурности и объёмности;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развивает мелкую моторику рук;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развивает творческие способности, воображение и полёт фантазии.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</a:endParaRPr>
          </a:p>
          <a:p>
            <a:pPr algn="l"/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Во время работы люди получают эстетическое удовольствие</a:t>
            </a:r>
            <a:r>
              <a:rPr lang="ru-RU" sz="2000">
                <a:solidFill>
                  <a:schemeClr val="bg1"/>
                </a:solidFill>
                <a:latin typeface="Comic Sans MS"/>
                <a:ea typeface="+mj-lt"/>
                <a:cs typeface="+mj-lt"/>
              </a:rPr>
              <a:t>.</a:t>
            </a:r>
            <a:br>
              <a:rPr lang="ru-RU" sz="2000">
                <a:latin typeface="Comic Sans MS"/>
                <a:ea typeface="+mj-lt"/>
                <a:cs typeface="+mj-lt"/>
              </a:rPr>
            </a:br>
            <a:endParaRPr lang="ru-RU" sz="2000">
              <a:solidFill>
                <a:schemeClr val="bg1"/>
              </a:solidFill>
              <a:latin typeface="Comic Sans MS"/>
              <a:ea typeface="+mj-lt"/>
              <a:cs typeface="+mj-lt"/>
            </a:endParaRPr>
          </a:p>
          <a:p>
            <a:endParaRPr lang="ru-RU" sz="2000">
              <a:solidFill>
                <a:schemeClr val="bg1"/>
              </a:solidFill>
              <a:latin typeface="Comic Sans MS"/>
              <a:ea typeface="+mj-lt"/>
              <a:cs typeface="+mj-lt"/>
            </a:endParaRPr>
          </a:p>
          <a:p>
            <a:endParaRPr lang="ru-RU" sz="2000">
              <a:latin typeface="Comic Sans MS"/>
              <a:ea typeface="+mj-lt"/>
              <a:cs typeface="+mj-lt"/>
            </a:endParaRPr>
          </a:p>
          <a:p>
            <a:endParaRPr lang="ru-RU" sz="2000">
              <a:latin typeface="Comic Sans MS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E3748E-8CF3-41D9-8880-E1A6DD8B7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5260617"/>
            <a:ext cx="9070848" cy="259645"/>
          </a:xfrm>
        </p:spPr>
        <p:txBody>
          <a:bodyPr>
            <a:normAutofit fontScale="775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089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фотография, цветной, друго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637223A-CD2E-4C2B-8C50-E728D066D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51" r="2" b="14051"/>
          <a:stretch/>
        </p:blipFill>
        <p:spPr>
          <a:xfrm>
            <a:off x="361160" y="441061"/>
            <a:ext cx="11498435" cy="6005594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238427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0">
            <a:extLst>
              <a:ext uri="{FF2B5EF4-FFF2-40B4-BE49-F238E27FC236}">
                <a16:creationId xmlns:a16="http://schemas.microsoft.com/office/drawing/2014/main" id="{C4DAE230-71F7-4B5D-8884-60E4F7DD1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75B2E110-E151-4703-8A63-49ABA9BB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51F15-FCFA-4F9D-9D92-5B724C64D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137014"/>
            <a:ext cx="9732773" cy="27015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u="sng" dirty="0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  <a:cs typeface="Times New Roman"/>
              </a:rPr>
              <a:t>Цель:</a:t>
            </a:r>
            <a:br>
              <a:rPr lang="ru-RU" sz="2800" b="1" u="sng" dirty="0">
                <a:latin typeface="Comic Sans MS"/>
                <a:ea typeface="GungSuh"/>
                <a:cs typeface="Times New Roman"/>
              </a:rPr>
            </a:br>
            <a:r>
              <a:rPr lang="ru-RU" sz="28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-Формирование исследовательского типа мышления через нетрадиционные техники рисования.</a:t>
            </a:r>
            <a:endParaRPr lang="ru-RU" sz="2800">
              <a:solidFill>
                <a:schemeClr val="tx2">
                  <a:lumMod val="50000"/>
                </a:schemeClr>
              </a:solidFill>
              <a:latin typeface="Comic Sans MS"/>
              <a:ea typeface="GungSuh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5EA6B4-563B-4E2F-9EF7-1EEEBE801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91597"/>
            <a:ext cx="9517450" cy="63890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8E5A367F-2C45-4F9B-8882-C2B98DF82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16">
            <a:extLst>
              <a:ext uri="{FF2B5EF4-FFF2-40B4-BE49-F238E27FC236}">
                <a16:creationId xmlns:a16="http://schemas.microsoft.com/office/drawing/2014/main" id="{701E288A-A346-4DA1-8C36-FEA990BCA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8">
            <a:extLst>
              <a:ext uri="{FF2B5EF4-FFF2-40B4-BE49-F238E27FC236}">
                <a16:creationId xmlns:a16="http://schemas.microsoft.com/office/drawing/2014/main" id="{75712D89-374F-4DC4-BF2A-9F48C41E9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0">
            <a:extLst>
              <a:ext uri="{FF2B5EF4-FFF2-40B4-BE49-F238E27FC236}">
                <a16:creationId xmlns:a16="http://schemas.microsoft.com/office/drawing/2014/main" id="{FC2FC56B-D168-47CD-B287-283CD2D5B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игрушка, маленький, стол, смотр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AEFA65C-FC6D-491D-B5BD-D0544CB74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44" r="2" b="23446"/>
          <a:stretch/>
        </p:blipFill>
        <p:spPr>
          <a:xfrm>
            <a:off x="958709" y="949474"/>
            <a:ext cx="10357052" cy="21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3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B3053-A791-4CC2-B47D-734AA77E8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205" y="1312701"/>
            <a:ext cx="9673306" cy="46596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ru-RU" sz="2000" b="1">
                <a:latin typeface="Comic Sans MS"/>
                <a:ea typeface="GungSuh"/>
              </a:rPr>
              <a:t>                              </a:t>
            </a:r>
            <a:r>
              <a:rPr lang="ru-RU" sz="20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</a:rPr>
              <a:t>     </a:t>
            </a:r>
            <a:r>
              <a:rPr lang="ru-RU" sz="2400" b="1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</a:rPr>
              <a:t>  Задачи:</a:t>
            </a:r>
            <a:b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GungSuh"/>
              </a:rPr>
            </a:br>
            <a:r>
              <a:rPr lang="ru-RU" sz="2000" b="1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1</a:t>
            </a:r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.Формирование представлений о нетрадиционных техниках рисования.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  <a:ea typeface="GungSuh"/>
            </a:endParaRPr>
          </a:p>
          <a:p>
            <a:pPr algn="l"/>
            <a:r>
              <a:rPr lang="ru-RU" sz="2000" b="1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2</a:t>
            </a:r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.Формирование способности к самостоятельному  поиску методов и приемов, способов выполнения.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  <a:ea typeface="GungSuh"/>
            </a:endParaRPr>
          </a:p>
          <a:p>
            <a:pPr algn="l"/>
            <a:r>
              <a:rPr lang="ru-RU" sz="2000" b="1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3</a:t>
            </a:r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.Овладение основами, умениями  работы различными нетрадиционными видами рисования, формирование способности  к творческому раскрытию, самостоятельности, саморазвитию. 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  <a:ea typeface="GungSuh"/>
            </a:endParaRPr>
          </a:p>
          <a:p>
            <a:pPr algn="l"/>
            <a:r>
              <a:rPr lang="ru-RU" sz="2000" b="1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4</a:t>
            </a:r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.Обогащение  знаний детей через  изучение  нетрадиционных техник рисования.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  <a:ea typeface="GungSuh"/>
            </a:endParaRPr>
          </a:p>
          <a:p>
            <a:pPr algn="l"/>
            <a:r>
              <a:rPr lang="ru-RU" sz="2000" b="1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5</a:t>
            </a:r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Comic Sans MS"/>
                <a:ea typeface="+mj-lt"/>
                <a:cs typeface="+mj-lt"/>
              </a:rPr>
              <a:t>.Овладение умениями применять  в дальнейшей жизни   полученные знания. </a:t>
            </a:r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  <a:ea typeface="GungSuh"/>
            </a:endParaRPr>
          </a:p>
          <a:p>
            <a:pPr algn="l"/>
            <a:endParaRPr lang="ru-RU" sz="2000">
              <a:solidFill>
                <a:schemeClr val="tx2">
                  <a:lumMod val="50000"/>
                </a:schemeClr>
              </a:solidFill>
              <a:latin typeface="Comic Sans MS"/>
              <a:ea typeface="GungSuh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09F87B-1E41-4844-BF1A-9AE31C69D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260204" y="5632316"/>
            <a:ext cx="9673306" cy="164979"/>
          </a:xfrm>
        </p:spPr>
        <p:txBody>
          <a:bodyPr>
            <a:normAutofit fontScale="25000" lnSpcReduction="20000"/>
          </a:bodyPr>
          <a:lstStyle/>
          <a:p>
            <a:endParaRPr lang="ru-RU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16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1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13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9" name="Rectangle 15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24">
            <a:extLst>
              <a:ext uri="{FF2B5EF4-FFF2-40B4-BE49-F238E27FC236}">
                <a16:creationId xmlns:a16="http://schemas.microsoft.com/office/drawing/2014/main" id="{BB4D2D9A-75D3-4CEA-89BA-9CAE0AE7C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7" name="Рисунок 17" descr="Изображение выглядит как игрушка, маленький, стол, смотр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A85C0CD-0ACF-4A91-B7F9-8CB49C626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8"/>
          <a:stretch/>
        </p:blipFill>
        <p:spPr>
          <a:xfrm>
            <a:off x="7228702" y="3439375"/>
            <a:ext cx="4342547" cy="279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DE4EBB38-B143-4CA0-8578-8D365EF2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D32C2-4379-49B7-AEBC-F93D8D395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29" y="1348844"/>
            <a:ext cx="6521469" cy="304270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US" sz="3200" b="1" u="sng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Нетрадиционные</a:t>
            </a:r>
            <a:r>
              <a:rPr lang="en-US" sz="3200" b="1" u="sng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200" b="1" u="sng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техники</a:t>
            </a:r>
            <a:r>
              <a:rPr lang="en-US" sz="3200" b="1" u="sng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200" b="1" u="sng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рисования</a:t>
            </a:r>
            <a:r>
              <a:rPr lang="en-US" sz="32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-</a:t>
            </a:r>
            <a:br>
              <a:rPr lang="en-US" sz="3200" b="1" cap="all" spc="-100">
                <a:latin typeface="Comic Sans MS"/>
              </a:rPr>
            </a:b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это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толчок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к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развитию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воображения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,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творчества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,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проявлению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самостоятельности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,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инициативы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,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выражения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28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индивидуальности</a:t>
            </a:r>
            <a:r>
              <a:rPr lang="en-US" sz="28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.</a:t>
            </a:r>
          </a:p>
        </p:txBody>
      </p:sp>
      <p:sp>
        <p:nvSpPr>
          <p:cNvPr id="57" name="Rectangle 28">
            <a:extLst>
              <a:ext uri="{FF2B5EF4-FFF2-40B4-BE49-F238E27FC236}">
                <a16:creationId xmlns:a16="http://schemas.microsoft.com/office/drawing/2014/main" id="{B5E93901-A9BB-41F0-867B-5E6056418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30">
            <a:extLst>
              <a:ext uri="{FF2B5EF4-FFF2-40B4-BE49-F238E27FC236}">
                <a16:creationId xmlns:a16="http://schemas.microsoft.com/office/drawing/2014/main" id="{A875BCCB-8D59-4F4A-9DFF-452377331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32">
            <a:extLst>
              <a:ext uri="{FF2B5EF4-FFF2-40B4-BE49-F238E27FC236}">
                <a16:creationId xmlns:a16="http://schemas.microsoft.com/office/drawing/2014/main" id="{12670F45-B550-467C-95B2-55941AB84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4">
            <a:extLst>
              <a:ext uri="{FF2B5EF4-FFF2-40B4-BE49-F238E27FC236}">
                <a16:creationId xmlns:a16="http://schemas.microsoft.com/office/drawing/2014/main" id="{7A914574-F3F9-4FAE-8D10-C61967DD3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AE97916-35D5-4B2B-8F65-540FFF18E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95" b="18662"/>
          <a:stretch/>
        </p:blipFill>
        <p:spPr>
          <a:xfrm>
            <a:off x="7228701" y="621793"/>
            <a:ext cx="4338401" cy="283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953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36">
            <a:extLst>
              <a:ext uri="{FF2B5EF4-FFF2-40B4-BE49-F238E27FC236}">
                <a16:creationId xmlns:a16="http://schemas.microsoft.com/office/drawing/2014/main" id="{D3ADC060-4EDF-40AA-918D-1F4EC0089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Rectangle 38">
            <a:extLst>
              <a:ext uri="{FF2B5EF4-FFF2-40B4-BE49-F238E27FC236}">
                <a16:creationId xmlns:a16="http://schemas.microsoft.com/office/drawing/2014/main" id="{3CED7ECB-0956-4EC7-A8C5-D31B97B5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2" name="Rectangle 40">
            <a:extLst>
              <a:ext uri="{FF2B5EF4-FFF2-40B4-BE49-F238E27FC236}">
                <a16:creationId xmlns:a16="http://schemas.microsoft.com/office/drawing/2014/main" id="{28A984F4-1345-467C-8904-F2ACDC6B2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4" name="Rectangle 42">
            <a:extLst>
              <a:ext uri="{FF2B5EF4-FFF2-40B4-BE49-F238E27FC236}">
                <a16:creationId xmlns:a16="http://schemas.microsoft.com/office/drawing/2014/main" id="{EA5E7838-A418-429B-B09A-38090FB0F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7" name="Group 44">
            <a:extLst>
              <a:ext uri="{FF2B5EF4-FFF2-40B4-BE49-F238E27FC236}">
                <a16:creationId xmlns:a16="http://schemas.microsoft.com/office/drawing/2014/main" id="{F1611465-43BA-4227-97F5-07441EF60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48" name="Straight Connector 45">
              <a:extLst>
                <a:ext uri="{FF2B5EF4-FFF2-40B4-BE49-F238E27FC236}">
                  <a16:creationId xmlns:a16="http://schemas.microsoft.com/office/drawing/2014/main" id="{2AA7DCAE-B1E7-4DFB-BAB2-A23D5F174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C59778F-47FC-4981-8CA4-A34228A51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07DFFFF-D8B4-4D2C-B163-FD3AEA1EB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49" name="Rectangle 49">
            <a:extLst>
              <a:ext uri="{FF2B5EF4-FFF2-40B4-BE49-F238E27FC236}">
                <a16:creationId xmlns:a16="http://schemas.microsoft.com/office/drawing/2014/main" id="{8BF703A3-ED5B-4E58-BB96-605727E98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3" descr="Изображение выглядит как комна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7773C4-DCD7-4A86-9D0A-F5C593734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5" r="19091"/>
          <a:stretch/>
        </p:blipFill>
        <p:spPr>
          <a:xfrm>
            <a:off x="20" y="10"/>
            <a:ext cx="7537683" cy="6857990"/>
          </a:xfrm>
          <a:prstGeom prst="rect">
            <a:avLst/>
          </a:prstGeom>
        </p:spPr>
      </p:pic>
      <p:sp>
        <p:nvSpPr>
          <p:cNvPr id="151" name="Rectangle 51">
            <a:extLst>
              <a:ext uri="{FF2B5EF4-FFF2-40B4-BE49-F238E27FC236}">
                <a16:creationId xmlns:a16="http://schemas.microsoft.com/office/drawing/2014/main" id="{6CBDDE39-7C1A-48F3-816A-6A5FCD16D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96" y="824439"/>
            <a:ext cx="4509688" cy="407141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3" name="Rectangle 53">
            <a:extLst>
              <a:ext uri="{FF2B5EF4-FFF2-40B4-BE49-F238E27FC236}">
                <a16:creationId xmlns:a16="http://schemas.microsoft.com/office/drawing/2014/main" id="{5E73EAA2-6288-4504-8033-C8F6D2234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811" y="988291"/>
            <a:ext cx="4175459" cy="374370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Заголовок 27">
            <a:extLst>
              <a:ext uri="{FF2B5EF4-FFF2-40B4-BE49-F238E27FC236}">
                <a16:creationId xmlns:a16="http://schemas.microsoft.com/office/drawing/2014/main" id="{90CFEE16-13F8-4EEE-A25E-E36F6D10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28" y="1711989"/>
            <a:ext cx="4790003" cy="19254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US" sz="36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Рисование</a:t>
            </a:r>
            <a:r>
              <a:rPr lang="en-US" sz="36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пластиковыми</a:t>
            </a:r>
            <a:r>
              <a:rPr lang="en-US" sz="36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вилками</a:t>
            </a:r>
            <a:br>
              <a:rPr lang="en-US" sz="3600" b="1" cap="all" spc="-100">
                <a:latin typeface="Comic Sans MS"/>
              </a:rPr>
            </a:br>
            <a:r>
              <a:rPr lang="en-US" sz="36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"</a:t>
            </a:r>
            <a:r>
              <a:rPr lang="en-US" sz="36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Фантастические</a:t>
            </a:r>
            <a:r>
              <a:rPr lang="en-US" sz="36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b="1" cap="all" spc="-100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цветы</a:t>
            </a:r>
            <a:r>
              <a:rPr lang="en-US" sz="3600" b="1" cap="all" spc="-100">
                <a:solidFill>
                  <a:schemeClr val="tx2">
                    <a:lumMod val="50000"/>
                  </a:schemeClr>
                </a:solidFill>
                <a:latin typeface="Comic Sans MS"/>
              </a:rPr>
              <a:t>"</a:t>
            </a:r>
          </a:p>
        </p:txBody>
      </p:sp>
      <p:sp>
        <p:nvSpPr>
          <p:cNvPr id="155" name="Rectangle 55">
            <a:extLst>
              <a:ext uri="{FF2B5EF4-FFF2-40B4-BE49-F238E27FC236}">
                <a16:creationId xmlns:a16="http://schemas.microsoft.com/office/drawing/2014/main" id="{0C019851-A4D5-44FD-AD63-96B86320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2420" y="821831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7" name="Straight Connector 57">
            <a:extLst>
              <a:ext uri="{FF2B5EF4-FFF2-40B4-BE49-F238E27FC236}">
                <a16:creationId xmlns:a16="http://schemas.microsoft.com/office/drawing/2014/main" id="{FB4F4194-EC25-4E90-9237-033F6ED21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59">
            <a:extLst>
              <a:ext uri="{FF2B5EF4-FFF2-40B4-BE49-F238E27FC236}">
                <a16:creationId xmlns:a16="http://schemas.microsoft.com/office/drawing/2014/main" id="{EC2CD130-497E-4DE8-BFEF-7E3C8A17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465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61">
            <a:extLst>
              <a:ext uri="{FF2B5EF4-FFF2-40B4-BE49-F238E27FC236}">
                <a16:creationId xmlns:a16="http://schemas.microsoft.com/office/drawing/2014/main" id="{70D46D62-121F-493D-9E8B-CFC3D9297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14671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4" descr="Изображение выглядит как внутренний, человек, ребено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B1CE015-0ED7-4790-ABE0-97768761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8" r="5382" b="-2"/>
          <a:stretch/>
        </p:blipFill>
        <p:spPr>
          <a:xfrm>
            <a:off x="7544053" y="1"/>
            <a:ext cx="4647947" cy="4295776"/>
          </a:xfrm>
          <a:prstGeom prst="rect">
            <a:avLst/>
          </a:prstGeom>
        </p:spPr>
      </p:pic>
      <p:pic>
        <p:nvPicPr>
          <p:cNvPr id="24" name="Рисунок 25" descr="Изображение выглядит как человек, внутренний, ребено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9277111-9619-42ED-8879-530A9C15A0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1" r="18161" b="5"/>
          <a:stretch/>
        </p:blipFill>
        <p:spPr>
          <a:xfrm>
            <a:off x="7531856" y="4289538"/>
            <a:ext cx="2743200" cy="2568462"/>
          </a:xfrm>
          <a:prstGeom prst="rect">
            <a:avLst/>
          </a:prstGeom>
        </p:spPr>
      </p:pic>
      <p:cxnSp>
        <p:nvCxnSpPr>
          <p:cNvPr id="163" name="Straight Connector 63">
            <a:extLst>
              <a:ext uri="{FF2B5EF4-FFF2-40B4-BE49-F238E27FC236}">
                <a16:creationId xmlns:a16="http://schemas.microsoft.com/office/drawing/2014/main" id="{007D1B2D-D2BE-4833-AE9B-B9E8F0D82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7925" y="0"/>
            <a:ext cx="0" cy="685800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pic>
        <p:nvPicPr>
          <p:cNvPr id="17" name="Рисунок 21" descr="Изображение выглядит как человек, ребенок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A93FEE9-697F-4368-B68A-19BCC5DB91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0" r="5" b="5"/>
          <a:stretch/>
        </p:blipFill>
        <p:spPr>
          <a:xfrm>
            <a:off x="10287253" y="4288536"/>
            <a:ext cx="1904747" cy="2569464"/>
          </a:xfrm>
          <a:prstGeom prst="rect">
            <a:avLst/>
          </a:prstGeom>
        </p:spPr>
      </p:pic>
      <p:cxnSp>
        <p:nvCxnSpPr>
          <p:cNvPr id="165" name="Straight Connector 65">
            <a:extLst>
              <a:ext uri="{FF2B5EF4-FFF2-40B4-BE49-F238E27FC236}">
                <a16:creationId xmlns:a16="http://schemas.microsoft.com/office/drawing/2014/main" id="{77ADF340-27E4-41C7-BE46-0429AD33B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97533" y="4297680"/>
            <a:ext cx="0" cy="256032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cxnSp>
        <p:nvCxnSpPr>
          <p:cNvPr id="167" name="Straight Connector 67">
            <a:extLst>
              <a:ext uri="{FF2B5EF4-FFF2-40B4-BE49-F238E27FC236}">
                <a16:creationId xmlns:a16="http://schemas.microsoft.com/office/drawing/2014/main" id="{4612BFE6-5AB3-4D31-8C86-06A0EBDFF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9860280" y="1957821"/>
            <a:ext cx="0" cy="466344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</p:spTree>
    <p:extLst>
      <p:ext uri="{BB962C8B-B14F-4D97-AF65-F5344CB8AC3E}">
        <p14:creationId xmlns:p14="http://schemas.microsoft.com/office/powerpoint/2010/main" val="132032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1">
            <a:extLst>
              <a:ext uri="{FF2B5EF4-FFF2-40B4-BE49-F238E27FC236}">
                <a16:creationId xmlns:a16="http://schemas.microsoft.com/office/drawing/2014/main" id="{D3ADC060-4EDF-40AA-918D-1F4EC0089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Rectangle 123">
            <a:extLst>
              <a:ext uri="{FF2B5EF4-FFF2-40B4-BE49-F238E27FC236}">
                <a16:creationId xmlns:a16="http://schemas.microsoft.com/office/drawing/2014/main" id="{3CED7ECB-0956-4EC7-A8C5-D31B97B5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6" name="Rectangle 125">
            <a:extLst>
              <a:ext uri="{FF2B5EF4-FFF2-40B4-BE49-F238E27FC236}">
                <a16:creationId xmlns:a16="http://schemas.microsoft.com/office/drawing/2014/main" id="{28A984F4-1345-467C-8904-F2ACDC6B2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8" name="Rectangle 127">
            <a:extLst>
              <a:ext uri="{FF2B5EF4-FFF2-40B4-BE49-F238E27FC236}">
                <a16:creationId xmlns:a16="http://schemas.microsoft.com/office/drawing/2014/main" id="{EA5E7838-A418-429B-B09A-38090FB0F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0" name="Group 129">
            <a:extLst>
              <a:ext uri="{FF2B5EF4-FFF2-40B4-BE49-F238E27FC236}">
                <a16:creationId xmlns:a16="http://schemas.microsoft.com/office/drawing/2014/main" id="{F1611465-43BA-4227-97F5-07441EF60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55" name="Straight Connector 130">
              <a:extLst>
                <a:ext uri="{FF2B5EF4-FFF2-40B4-BE49-F238E27FC236}">
                  <a16:creationId xmlns:a16="http://schemas.microsoft.com/office/drawing/2014/main" id="{2AA7DCAE-B1E7-4DFB-BAB2-A23D5F174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C59778F-47FC-4981-8CA4-A34228A51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32">
              <a:extLst>
                <a:ext uri="{FF2B5EF4-FFF2-40B4-BE49-F238E27FC236}">
                  <a16:creationId xmlns:a16="http://schemas.microsoft.com/office/drawing/2014/main" id="{E07DFFFF-D8B4-4D2C-B163-FD3AEA1EB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9" name="Rectangle 134">
            <a:extLst>
              <a:ext uri="{FF2B5EF4-FFF2-40B4-BE49-F238E27FC236}">
                <a16:creationId xmlns:a16="http://schemas.microsoft.com/office/drawing/2014/main" id="{8BF703A3-ED5B-4E58-BB96-605727E98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2" descr="Изображение выглядит как человек, внутренний, ст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DF643B1-AE20-4EBD-B49C-6EF50C7A8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2" r="10745"/>
          <a:stretch/>
        </p:blipFill>
        <p:spPr>
          <a:xfrm>
            <a:off x="20" y="10"/>
            <a:ext cx="7537683" cy="6857990"/>
          </a:xfrm>
          <a:prstGeom prst="rect">
            <a:avLst/>
          </a:prstGeom>
        </p:spPr>
      </p:pic>
      <p:sp>
        <p:nvSpPr>
          <p:cNvPr id="161" name="Rectangle 136">
            <a:extLst>
              <a:ext uri="{FF2B5EF4-FFF2-40B4-BE49-F238E27FC236}">
                <a16:creationId xmlns:a16="http://schemas.microsoft.com/office/drawing/2014/main" id="{6CBDDE39-7C1A-48F3-816A-6A5FCD16D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96" y="824439"/>
            <a:ext cx="4509688" cy="407141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2" name="Rectangle 138">
            <a:extLst>
              <a:ext uri="{FF2B5EF4-FFF2-40B4-BE49-F238E27FC236}">
                <a16:creationId xmlns:a16="http://schemas.microsoft.com/office/drawing/2014/main" id="{5E73EAA2-6288-4504-8033-C8F6D2234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811" y="988291"/>
            <a:ext cx="4175459" cy="374370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0A66A-FF66-4578-BC8B-0E58306A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70" y="1711989"/>
            <a:ext cx="3941741" cy="1925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Рисование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4000" b="1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ватными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4000" b="1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палочками</a:t>
            </a:r>
            <a:endParaRPr lang="en-US" sz="4000" b="1">
              <a:solidFill>
                <a:schemeClr val="tx2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DE32A7A-A1D7-4160-A6E6-9F2BCA1A0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3594" y="3637406"/>
            <a:ext cx="3337892" cy="66800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en-US" spc="80"/>
          </a:p>
        </p:txBody>
      </p:sp>
      <p:sp>
        <p:nvSpPr>
          <p:cNvPr id="163" name="Rectangle 140">
            <a:extLst>
              <a:ext uri="{FF2B5EF4-FFF2-40B4-BE49-F238E27FC236}">
                <a16:creationId xmlns:a16="http://schemas.microsoft.com/office/drawing/2014/main" id="{0C019851-A4D5-44FD-AD63-96B86320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2420" y="821831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4" name="Straight Connector 142">
            <a:extLst>
              <a:ext uri="{FF2B5EF4-FFF2-40B4-BE49-F238E27FC236}">
                <a16:creationId xmlns:a16="http://schemas.microsoft.com/office/drawing/2014/main" id="{FB4F4194-EC25-4E90-9237-033F6ED21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44">
            <a:extLst>
              <a:ext uri="{FF2B5EF4-FFF2-40B4-BE49-F238E27FC236}">
                <a16:creationId xmlns:a16="http://schemas.microsoft.com/office/drawing/2014/main" id="{EC2CD130-497E-4DE8-BFEF-7E3C8A17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465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70D46D62-121F-493D-9E8B-CFC3D9297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14671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4" descr="Изображение выглядит как человек, ребенок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6C59B65-BEB0-4454-AFF6-AB2800506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7" r="12663" b="-2"/>
          <a:stretch/>
        </p:blipFill>
        <p:spPr>
          <a:xfrm>
            <a:off x="7544053" y="1"/>
            <a:ext cx="4647947" cy="4295776"/>
          </a:xfrm>
          <a:prstGeom prst="rect">
            <a:avLst/>
          </a:prstGeom>
        </p:spPr>
      </p:pic>
      <p:pic>
        <p:nvPicPr>
          <p:cNvPr id="9" name="Рисунок 10" descr="Изображение выглядит как внутренний, человек, женщи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3677E56-AE74-41EC-95CF-FF26BD046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07" b="19971"/>
          <a:stretch/>
        </p:blipFill>
        <p:spPr>
          <a:xfrm>
            <a:off x="7531856" y="4289538"/>
            <a:ext cx="2743200" cy="2568462"/>
          </a:xfrm>
          <a:prstGeom prst="rect">
            <a:avLst/>
          </a:prstGeom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007D1B2D-D2BE-4833-AE9B-B9E8F0D82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7925" y="0"/>
            <a:ext cx="0" cy="685800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pic>
        <p:nvPicPr>
          <p:cNvPr id="16" name="Рисунок 16" descr="Изображение выглядит как одежда, ткан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8719DB6-4A65-4B86-8CBF-FFE61EEF1F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0" r="5" b="5"/>
          <a:stretch/>
        </p:blipFill>
        <p:spPr>
          <a:xfrm>
            <a:off x="10287253" y="4288536"/>
            <a:ext cx="1904747" cy="2569464"/>
          </a:xfrm>
          <a:prstGeom prst="rect">
            <a:avLst/>
          </a:prstGeom>
        </p:spPr>
      </p:pic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77ADF340-27E4-41C7-BE46-0429AD33B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97533" y="4297680"/>
            <a:ext cx="0" cy="256032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612BFE6-5AB3-4D31-8C86-06A0EBDFF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9860280" y="1957821"/>
            <a:ext cx="0" cy="466344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</p:spTree>
    <p:extLst>
      <p:ext uri="{BB962C8B-B14F-4D97-AF65-F5344CB8AC3E}">
        <p14:creationId xmlns:p14="http://schemas.microsoft.com/office/powerpoint/2010/main" val="287748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8BF703A3-ED5B-4E58-BB96-605727E98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10" descr="Изображение выглядит как внутренний, фотография, стол, мног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DEFA513-A596-46ED-A2D5-63FA47B06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3" r="10214"/>
          <a:stretch/>
        </p:blipFill>
        <p:spPr>
          <a:xfrm>
            <a:off x="20" y="10"/>
            <a:ext cx="7537683" cy="6857990"/>
          </a:xfrm>
          <a:prstGeom prst="rect">
            <a:avLst/>
          </a:prstGeom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6CBDDE39-7C1A-48F3-816A-6A5FCD16D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96" y="824439"/>
            <a:ext cx="4509688" cy="407141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5E73EAA2-6288-4504-8033-C8F6D2234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811" y="988291"/>
            <a:ext cx="4175459" cy="374370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E8502-E346-4F0F-94C1-0076C849B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915" y="1711989"/>
            <a:ext cx="3970496" cy="1925417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Рисование зубными щетками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F57516-99D8-4CE8-8CD9-1BE07673A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3594" y="3637406"/>
            <a:ext cx="3337892" cy="668009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0C019851-A4D5-44FD-AD63-96B86320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2420" y="821831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FB4F4194-EC25-4E90-9237-033F6ED21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4">
            <a:extLst>
              <a:ext uri="{FF2B5EF4-FFF2-40B4-BE49-F238E27FC236}">
                <a16:creationId xmlns:a16="http://schemas.microsoft.com/office/drawing/2014/main" id="{EC2CD130-497E-4DE8-BFEF-7E3C8A17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465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6">
            <a:extLst>
              <a:ext uri="{FF2B5EF4-FFF2-40B4-BE49-F238E27FC236}">
                <a16:creationId xmlns:a16="http://schemas.microsoft.com/office/drawing/2014/main" id="{70D46D62-121F-493D-9E8B-CFC3D9297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14671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 descr="Изображение выглядит как человек, внутренний, сидит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508B1D5-6086-41E6-91E4-768290FB0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8" r="7972" b="-2"/>
          <a:stretch/>
        </p:blipFill>
        <p:spPr>
          <a:xfrm>
            <a:off x="7544053" y="1"/>
            <a:ext cx="4647947" cy="4295776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ребенок, стол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7F9EC7-B7C0-4307-9B56-72CCAA5A4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27" b="18751"/>
          <a:stretch/>
        </p:blipFill>
        <p:spPr>
          <a:xfrm>
            <a:off x="7531856" y="4289538"/>
            <a:ext cx="2743200" cy="2568462"/>
          </a:xfrm>
          <a:prstGeom prst="rect">
            <a:avLst/>
          </a:prstGeom>
        </p:spPr>
      </p:pic>
      <p:cxnSp>
        <p:nvCxnSpPr>
          <p:cNvPr id="24" name="Straight Connector 28">
            <a:extLst>
              <a:ext uri="{FF2B5EF4-FFF2-40B4-BE49-F238E27FC236}">
                <a16:creationId xmlns:a16="http://schemas.microsoft.com/office/drawing/2014/main" id="{007D1B2D-D2BE-4833-AE9B-B9E8F0D82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7925" y="0"/>
            <a:ext cx="0" cy="685800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pic>
        <p:nvPicPr>
          <p:cNvPr id="4" name="Рисунок 4" descr="Изображение выглядит как человек, ребенок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6FAE0DB-FE13-4110-B9D2-FE47F8A704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65" b="5"/>
          <a:stretch/>
        </p:blipFill>
        <p:spPr>
          <a:xfrm>
            <a:off x="10287253" y="4288536"/>
            <a:ext cx="1904747" cy="2569464"/>
          </a:xfrm>
          <a:prstGeom prst="rect">
            <a:avLst/>
          </a:prstGeom>
        </p:spPr>
      </p:pic>
      <p:cxnSp>
        <p:nvCxnSpPr>
          <p:cNvPr id="26" name="Straight Connector 30">
            <a:extLst>
              <a:ext uri="{FF2B5EF4-FFF2-40B4-BE49-F238E27FC236}">
                <a16:creationId xmlns:a16="http://schemas.microsoft.com/office/drawing/2014/main" id="{77ADF340-27E4-41C7-BE46-0429AD33B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97533" y="4297680"/>
            <a:ext cx="0" cy="256032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cxnSp>
        <p:nvCxnSpPr>
          <p:cNvPr id="28" name="Straight Connector 32">
            <a:extLst>
              <a:ext uri="{FF2B5EF4-FFF2-40B4-BE49-F238E27FC236}">
                <a16:creationId xmlns:a16="http://schemas.microsoft.com/office/drawing/2014/main" id="{4612BFE6-5AB3-4D31-8C86-06A0EBDFF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9860280" y="1957821"/>
            <a:ext cx="0" cy="466344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</p:spTree>
    <p:extLst>
      <p:ext uri="{BB962C8B-B14F-4D97-AF65-F5344CB8AC3E}">
        <p14:creationId xmlns:p14="http://schemas.microsoft.com/office/powerpoint/2010/main" val="303982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9A2DF747-C1AA-4AE7-AC0A-7B87EECB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ребенок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22B6934-CC36-4FEF-802D-8616C19FF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635"/>
          <a:stretch/>
        </p:blipFill>
        <p:spPr>
          <a:xfrm>
            <a:off x="20" y="3"/>
            <a:ext cx="4647927" cy="3428999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, ребенок, внутренний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3909A05-01B7-481E-B0D4-DCE51585B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4" r="19985"/>
          <a:stretch/>
        </p:blipFill>
        <p:spPr>
          <a:xfrm>
            <a:off x="20" y="3428998"/>
            <a:ext cx="2328526" cy="3429000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человек, ребенок, мальчи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3242C54-87C7-4E01-B1EB-328883355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7" r="4171" b="6"/>
          <a:stretch/>
        </p:blipFill>
        <p:spPr>
          <a:xfrm>
            <a:off x="2322134" y="3429001"/>
            <a:ext cx="2325814" cy="3429001"/>
          </a:xfrm>
          <a:prstGeom prst="rect">
            <a:avLst/>
          </a:prstGeom>
        </p:spPr>
      </p:pic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902D72A4-6429-4B59-8B77-8994CC38A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25371" y="3429000"/>
            <a:ext cx="0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pic>
        <p:nvPicPr>
          <p:cNvPr id="12" name="Рисунок 12" descr="Изображение выглядит как человек, ребенок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4C4EDA9-7D43-4D65-888B-033A73FECB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567"/>
          <a:stretch/>
        </p:blipFill>
        <p:spPr>
          <a:xfrm>
            <a:off x="4651122" y="71885"/>
            <a:ext cx="7537703" cy="6858000"/>
          </a:xfrm>
          <a:prstGeom prst="rect">
            <a:avLst/>
          </a:prstGeom>
        </p:spPr>
      </p:pic>
      <p:cxnSp>
        <p:nvCxnSpPr>
          <p:cNvPr id="18" name="Straight Connector 20">
            <a:extLst>
              <a:ext uri="{FF2B5EF4-FFF2-40B4-BE49-F238E27FC236}">
                <a16:creationId xmlns:a16="http://schemas.microsoft.com/office/drawing/2014/main" id="{8166C8BF-3526-484D-B968-F6C9A482B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7947" y="0"/>
            <a:ext cx="0" cy="685800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cxnSp>
        <p:nvCxnSpPr>
          <p:cNvPr id="20" name="Straight Connector 22">
            <a:extLst>
              <a:ext uri="{FF2B5EF4-FFF2-40B4-BE49-F238E27FC236}">
                <a16:creationId xmlns:a16="http://schemas.microsoft.com/office/drawing/2014/main" id="{F9E5457C-1DAA-4C82-8FC6-C1E4A6274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2325371" y="1106424"/>
            <a:ext cx="0" cy="4645152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sp>
        <p:nvSpPr>
          <p:cNvPr id="22" name="Rectangle 24">
            <a:extLst>
              <a:ext uri="{FF2B5EF4-FFF2-40B4-BE49-F238E27FC236}">
                <a16:creationId xmlns:a16="http://schemas.microsoft.com/office/drawing/2014/main" id="{5B45137C-53D0-49DE-B9EB-F3E0FD616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121" y="833964"/>
            <a:ext cx="4509688" cy="407141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3CF539-17A4-4BBB-A52D-0E8F903FA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42236" y="997816"/>
            <a:ext cx="4175459" cy="374370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90112-3F76-4B2C-9E7F-AB9FF8773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5284" y="1721514"/>
            <a:ext cx="4660608" cy="1709757"/>
          </a:xfrm>
        </p:spPr>
        <p:txBody>
          <a:bodyPr>
            <a:normAutofit/>
          </a:bodyPr>
          <a:lstStyle/>
          <a:p>
            <a:r>
              <a:rPr lang="ru-RU" sz="4000" b="1" err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Кляксография</a:t>
            </a:r>
            <a:endParaRPr lang="ru-RU" sz="4000" b="1">
              <a:solidFill>
                <a:schemeClr val="tx2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36E089-5596-4656-82D8-585F01C71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1019" y="3646931"/>
            <a:ext cx="3337892" cy="668009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BC6EA2-85C7-4109-BC47-822F8F649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9845" y="8313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05A752-2207-42BE-801E-38E466F4D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0435" y="8313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BBEE9D-A142-4446-9280-05B07465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62075" y="8313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6F540A-C5F6-4069-BB7A-75C792508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0435" y="14766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452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8BF703A3-ED5B-4E58-BB96-605727E98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03A8066-D8AE-4A85-A7CE-C7D6004FE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72" r="2" b="7492"/>
          <a:stretch/>
        </p:blipFill>
        <p:spPr>
          <a:xfrm>
            <a:off x="20" y="10"/>
            <a:ext cx="7537683" cy="6857990"/>
          </a:xfrm>
          <a:prstGeom prst="rect">
            <a:avLst/>
          </a:prstGeom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6CBDDE39-7C1A-48F3-816A-6A5FCD16D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96" y="824439"/>
            <a:ext cx="4509688" cy="407141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5E73EAA2-6288-4504-8033-C8F6D2234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811" y="988291"/>
            <a:ext cx="4175459" cy="374370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0D040-9FD4-4EAD-8084-B2D1B23FD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161" y="1711989"/>
            <a:ext cx="4028005" cy="1925417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chemeClr val="tx2">
                    <a:lumMod val="50000"/>
                  </a:schemeClr>
                </a:solidFill>
                <a:latin typeface="Comic Sans MS"/>
              </a:rPr>
              <a:t>Рисование воском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14E895-76E8-4854-B944-D8C9768EF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3594" y="3637406"/>
            <a:ext cx="3337892" cy="668009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0C019851-A4D5-44FD-AD63-96B86320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2420" y="821831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FB4F4194-EC25-4E90-9237-033F6ED21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4">
            <a:extLst>
              <a:ext uri="{FF2B5EF4-FFF2-40B4-BE49-F238E27FC236}">
                <a16:creationId xmlns:a16="http://schemas.microsoft.com/office/drawing/2014/main" id="{EC2CD130-497E-4DE8-BFEF-7E3C8A17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465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6">
            <a:extLst>
              <a:ext uri="{FF2B5EF4-FFF2-40B4-BE49-F238E27FC236}">
                <a16:creationId xmlns:a16="http://schemas.microsoft.com/office/drawing/2014/main" id="{70D46D62-121F-493D-9E8B-CFC3D9297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14671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10" descr="Изображение выглядит как ребенок, внутренний, стол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1EE453-B592-49CC-9214-E302449B2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14" r="-1" b="2868"/>
          <a:stretch/>
        </p:blipFill>
        <p:spPr>
          <a:xfrm>
            <a:off x="7544053" y="1"/>
            <a:ext cx="4647947" cy="4295776"/>
          </a:xfrm>
          <a:prstGeom prst="rect">
            <a:avLst/>
          </a:prstGeom>
        </p:spPr>
      </p:pic>
      <p:pic>
        <p:nvPicPr>
          <p:cNvPr id="8" name="Рисунок 8" descr="Изображение выглядит как внутренний, ребенок, челове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248B00E-B43C-4C1A-99BE-82BE4AF7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68" b="10009"/>
          <a:stretch/>
        </p:blipFill>
        <p:spPr>
          <a:xfrm>
            <a:off x="7531856" y="4289538"/>
            <a:ext cx="2743200" cy="2568462"/>
          </a:xfrm>
          <a:prstGeom prst="rect">
            <a:avLst/>
          </a:prstGeom>
        </p:spPr>
      </p:pic>
      <p:cxnSp>
        <p:nvCxnSpPr>
          <p:cNvPr id="24" name="Straight Connector 28">
            <a:extLst>
              <a:ext uri="{FF2B5EF4-FFF2-40B4-BE49-F238E27FC236}">
                <a16:creationId xmlns:a16="http://schemas.microsoft.com/office/drawing/2014/main" id="{007D1B2D-D2BE-4833-AE9B-B9E8F0D82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7925" y="0"/>
            <a:ext cx="0" cy="685800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pic>
        <p:nvPicPr>
          <p:cNvPr id="4" name="Рисунок 4" descr="Изображение выглядит как внутренний, кухня, комната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94BCAB0-9CC9-436B-829A-6C09378117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65" b="5"/>
          <a:stretch/>
        </p:blipFill>
        <p:spPr>
          <a:xfrm>
            <a:off x="10287253" y="4288536"/>
            <a:ext cx="1904747" cy="2569464"/>
          </a:xfrm>
          <a:prstGeom prst="rect">
            <a:avLst/>
          </a:prstGeom>
        </p:spPr>
      </p:pic>
      <p:cxnSp>
        <p:nvCxnSpPr>
          <p:cNvPr id="26" name="Straight Connector 30">
            <a:extLst>
              <a:ext uri="{FF2B5EF4-FFF2-40B4-BE49-F238E27FC236}">
                <a16:creationId xmlns:a16="http://schemas.microsoft.com/office/drawing/2014/main" id="{77ADF340-27E4-41C7-BE46-0429AD33B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97533" y="4297680"/>
            <a:ext cx="0" cy="256032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cxnSp>
        <p:nvCxnSpPr>
          <p:cNvPr id="28" name="Straight Connector 32">
            <a:extLst>
              <a:ext uri="{FF2B5EF4-FFF2-40B4-BE49-F238E27FC236}">
                <a16:creationId xmlns:a16="http://schemas.microsoft.com/office/drawing/2014/main" id="{4612BFE6-5AB3-4D31-8C86-06A0EBDFF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9860280" y="1957821"/>
            <a:ext cx="0" cy="466344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</p:spTree>
    <p:extLst>
      <p:ext uri="{BB962C8B-B14F-4D97-AF65-F5344CB8AC3E}">
        <p14:creationId xmlns:p14="http://schemas.microsoft.com/office/powerpoint/2010/main" val="2812360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Application>Microsoft Office PowerPoint</Application>
  <PresentationFormat>Широкоэкранный</PresentationFormat>
  <Slides>19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Savon</vt:lpstr>
      <vt:lpstr>Использование нетрадиционных техник рисования в Изобразительной   деятельности детей. </vt:lpstr>
      <vt:lpstr>Цель: -Формирование исследовательского типа мышления через нетрадиционные техники рисования.</vt:lpstr>
      <vt:lpstr>                                     Задачи: 1.Формирование представлений о нетрадиционных техниках рисования. 2.Формирование способности к самостоятельному  поиску методов и приемов, способов выполнения. 3.Овладение основами, умениями  работы различными нетрадиционными видами рисования, формирование способности  к творческому раскрытию, самостоятельности, саморазвитию.  4.Обогащение  знаний детей через  изучение  нетрадиционных техник рисования. 5.Овладение умениями применять  в дальнейшей жизни   полученные знания.  </vt:lpstr>
      <vt:lpstr>Нетрадиционные техники рисования- это толчок к развитию воображения, творчества, проявлению самостоятельности, инициативы, выражения индивидуальности.</vt:lpstr>
      <vt:lpstr>Рисование пластиковыми вилками "Фантастические цветы"</vt:lpstr>
      <vt:lpstr>Рисование ватными палочками</vt:lpstr>
      <vt:lpstr>Рисование зубными щетками</vt:lpstr>
      <vt:lpstr>Кляксография</vt:lpstr>
      <vt:lpstr>Рисование воском</vt:lpstr>
      <vt:lpstr>Рисование пальчиками</vt:lpstr>
      <vt:lpstr>Цветная пена!!!</vt:lpstr>
      <vt:lpstr>Рисование мыльными пузырями</vt:lpstr>
      <vt:lpstr>Мастер-класс с родителями и детьми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Вывод: проведение занятий с использованием нетрадиционных техник: развивает уверенность в своих силах; развивает пространственное мышление; учит свободно выражать свой замысел; побуждает к творческим поискам и решениям; учит работать с разнообразным материалом; развивает чувство композиции, ритма, колорита, цветовосприятия; развивает чувство фактурности и объёмности; развивает мелкую моторику рук; развивает творческие способности, воображение и полёт фантазии. Во время работы люди получают эстетическое удовольствие.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18</cp:revision>
  <dcterms:created xsi:type="dcterms:W3CDTF">2014-09-12T02:12:20Z</dcterms:created>
  <dcterms:modified xsi:type="dcterms:W3CDTF">2020-02-24T09:54:54Z</dcterms:modified>
</cp:coreProperties>
</file>